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60" r:id="rId3"/>
    <p:sldId id="268" r:id="rId4"/>
    <p:sldId id="263" r:id="rId5"/>
    <p:sldId id="306" r:id="rId6"/>
    <p:sldId id="264" r:id="rId7"/>
    <p:sldId id="275" r:id="rId8"/>
    <p:sldId id="266" r:id="rId9"/>
    <p:sldId id="276" r:id="rId10"/>
    <p:sldId id="265" r:id="rId11"/>
    <p:sldId id="305" r:id="rId12"/>
    <p:sldId id="271" r:id="rId13"/>
    <p:sldId id="272" r:id="rId14"/>
    <p:sldId id="274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5" r:id="rId29"/>
    <p:sldId id="296" r:id="rId30"/>
    <p:sldId id="297" r:id="rId31"/>
    <p:sldId id="301" r:id="rId32"/>
    <p:sldId id="299" r:id="rId33"/>
    <p:sldId id="300" r:id="rId34"/>
    <p:sldId id="302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0" d="100"/>
          <a:sy n="90" d="100"/>
        </p:scale>
        <p:origin x="37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F15D5-9B7B-43E8-850D-830FCDE173E3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7A64E-9AC2-4210-9A08-4C9117295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901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7A64E-9AC2-4210-9A08-4C9117295D8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237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7A64E-9AC2-4210-9A08-4C9117295D8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508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62274-AA26-2647-3F06-F6640F5A4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0AE3F6B-7484-3F76-8D0D-62FC5B69F9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26B0866-34B4-A5E3-0C56-E5BC1D182C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5AA2BB-800B-B194-9122-EC90669E09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F7A64E-9AC2-4210-9A08-4C9117295D8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802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54768D-0877-0340-BFD9-E1E653EC2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72C950-0C49-D329-0F56-5858054A48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E28689-8902-5B1D-1C9B-39AB82B69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CC84-82B9-4E0D-A970-E0AF29AD18C6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D8D293-19CF-6016-40BF-0DA7CD7A7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8EEEE1-1659-BF8E-0DAB-2DAA325B7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A606-DB58-48B0-B661-EA9B771D5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6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1FB7D8-28A8-056B-253E-4CC2B4B06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F12696-C7BE-E020-E883-9B02581BC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63D0F-6E6A-C2E7-15CB-DE2B0005B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CC84-82B9-4E0D-A970-E0AF29AD18C6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9BA684-27C2-1F6E-F8A0-EFA9058A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B1DF80-CD5C-619A-DBFB-BF2DAC855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A606-DB58-48B0-B661-EA9B771D5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31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9619F1-CC68-0A81-69F9-F8A68AE33B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874743-33C4-5109-D9F2-D0A76A07C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869193-8D3F-BA04-8689-7BBBA1583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CC84-82B9-4E0D-A970-E0AF29AD18C6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BC2F4-9FB4-54FC-68D5-3F05CD11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433482-1778-E130-D44E-6333FAE86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A606-DB58-48B0-B661-EA9B771D5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816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D14463-B45C-E041-0325-3A4F3AEC2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AD1CB3-ACAF-8098-B931-6314F0FD7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5DC780-CB2E-2A51-AE1B-A0AF321B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CC84-82B9-4E0D-A970-E0AF29AD18C6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BE8BF-E092-7994-AD07-96577855B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5457E-755A-4C2B-4441-A0F0D3B34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A606-DB58-48B0-B661-EA9B771D5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06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B1818-BF46-9EB2-E1DA-68B72E103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6CF4B1-7AD1-76DF-21E6-185C45DDB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6D8D32-7AF8-DCA2-8FB9-0A272A328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CC84-82B9-4E0D-A970-E0AF29AD18C6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8C2C78-C45D-E74F-5B1B-CFE50486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FB641B-A03B-A957-43AD-33AB2BBC2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A606-DB58-48B0-B661-EA9B771D5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827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96DEFB-76A7-93CB-6E96-8A7F99896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D5F00A-6CE2-63A6-43FC-8CC90AF32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A61FA8-A3BD-60AB-B6D8-430EDC95C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5134BE-7FE3-6AB3-29B7-16B7C20A0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CC84-82B9-4E0D-A970-E0AF29AD18C6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2713BB-2C98-15D5-C062-455FEB0A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F152F6-8376-7BE7-07B4-820AD7A3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A606-DB58-48B0-B661-EA9B771D5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53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BB7484-5024-A3C4-0D69-F99C5D4E4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E618D3-5C6B-4F3A-98CC-A6F040339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3F317B-BC57-1BD3-C00F-A62413285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5D2200-DD83-1963-EE49-2989E71902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759513-E099-9162-E95E-1F8133BCC3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AFA2C6-5F5B-B277-306D-64F2775B8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CC84-82B9-4E0D-A970-E0AF29AD18C6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E427E-180F-1BB5-5AFC-4AB6EE972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488FC6-3989-A56A-D0C5-210832D31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A606-DB58-48B0-B661-EA9B771D5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81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23AFA-5B85-DECD-A255-D57191B2B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099F8F-7FC7-9076-E10B-BE4CF734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CC84-82B9-4E0D-A970-E0AF29AD18C6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CFA073F-624D-3BFE-E726-6BDDCB96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4D5F6E-943E-7732-256E-B97851F99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A606-DB58-48B0-B661-EA9B771D5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230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5D2BC8-AA44-1F95-E019-7D2CE8250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CC84-82B9-4E0D-A970-E0AF29AD18C6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6F5190A-CB2D-B1D4-F869-ABDB096DE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F62BE7-8AF0-DE44-C555-CF60E8EF6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A606-DB58-48B0-B661-EA9B771D5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77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A88EC-B83C-34B3-C5A6-B2D60A831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9FF850-E70C-9B28-DD21-71EA609BC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72F87E-5BA9-B64D-060E-7E4974271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6B1228-1AD8-5553-6255-9EF5452D8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CC84-82B9-4E0D-A970-E0AF29AD18C6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272D83-B5BD-0D3B-B0F1-3E4B950BC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1571C3-D9E8-3D28-C72D-44FC6BAD0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A606-DB58-48B0-B661-EA9B771D5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51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53A1D-2DA2-4201-9480-D1D82A464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EAB559-AAF5-7B04-14A1-49DD3952CF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6D1ADC-C454-FF96-7C02-19682109A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ACFD1D-69EE-EF42-9539-CF8788358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CC84-82B9-4E0D-A970-E0AF29AD18C6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93080D-3B12-C09F-2F44-4CAC124C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21E38C-BBC8-2654-4633-1A94F399C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A606-DB58-48B0-B661-EA9B771D5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20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63F75-DB2F-65CF-67BC-999A4C160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BF6F6E-ECC9-EAB6-4E88-E193D57D0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F72578-968E-39D2-BA2E-E8AC8D5D4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CCC84-82B9-4E0D-A970-E0AF29AD18C6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BDCF67-7571-55BA-8FA9-BE4EE549E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58D18A-E683-A8DE-DE0A-BD9F6E4BB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9A606-DB58-48B0-B661-EA9B771D5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08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png"/><Relationship Id="rId7" Type="http://schemas.openxmlformats.org/officeDocument/2006/relationships/slide" Target="slide32.xml"/><Relationship Id="rId12" Type="http://schemas.openxmlformats.org/officeDocument/2006/relationships/slide" Target="slide1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slide" Target="slide6.xml"/><Relationship Id="rId5" Type="http://schemas.openxmlformats.org/officeDocument/2006/relationships/slide" Target="slide4.xml"/><Relationship Id="rId10" Type="http://schemas.openxmlformats.org/officeDocument/2006/relationships/slide" Target="slide28.xml"/><Relationship Id="rId4" Type="http://schemas.openxmlformats.org/officeDocument/2006/relationships/slide" Target="slide34.xml"/><Relationship Id="rId9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slide" Target="slide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slide" Target="slide1.xml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754678-B995-B67F-EED4-51F0A12A6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96" y="0"/>
            <a:ext cx="4255208" cy="6858000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6B8F372-1AC8-C44C-18BF-F9F1AE79320D}"/>
              </a:ext>
            </a:extLst>
          </p:cNvPr>
          <p:cNvSpPr/>
          <p:nvPr/>
        </p:nvSpPr>
        <p:spPr>
          <a:xfrm>
            <a:off x="635000" y="5836489"/>
            <a:ext cx="880533" cy="640511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D1809BFF-5067-AE15-886C-5C60CCD04B0C}"/>
              </a:ext>
            </a:extLst>
          </p:cNvPr>
          <p:cNvSpPr/>
          <p:nvPr/>
        </p:nvSpPr>
        <p:spPr>
          <a:xfrm>
            <a:off x="5300133" y="3071282"/>
            <a:ext cx="457200" cy="4572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5AC7078C-6ADB-144B-39CC-92149B3D79C3}"/>
              </a:ext>
            </a:extLst>
          </p:cNvPr>
          <p:cNvSpPr/>
          <p:nvPr/>
        </p:nvSpPr>
        <p:spPr>
          <a:xfrm>
            <a:off x="7154332" y="637113"/>
            <a:ext cx="457200" cy="4572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D9417C0-5FAB-DC11-F49E-4AA713D73139}"/>
              </a:ext>
            </a:extLst>
          </p:cNvPr>
          <p:cNvSpPr/>
          <p:nvPr/>
        </p:nvSpPr>
        <p:spPr>
          <a:xfrm>
            <a:off x="4177065" y="3304117"/>
            <a:ext cx="457200" cy="4572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174C2D1-9879-F551-841C-009A8A740B8E}"/>
              </a:ext>
            </a:extLst>
          </p:cNvPr>
          <p:cNvSpPr/>
          <p:nvPr/>
        </p:nvSpPr>
        <p:spPr>
          <a:xfrm>
            <a:off x="6536266" y="4148668"/>
            <a:ext cx="457200" cy="4572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69B69EA4-0989-44C6-F919-0690EF8FAFCA}"/>
              </a:ext>
            </a:extLst>
          </p:cNvPr>
          <p:cNvSpPr/>
          <p:nvPr/>
        </p:nvSpPr>
        <p:spPr>
          <a:xfrm>
            <a:off x="5681133" y="4993216"/>
            <a:ext cx="457200" cy="4572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5E1011B8-EDB6-3582-791B-D1B5EA3CC7D7}"/>
              </a:ext>
            </a:extLst>
          </p:cNvPr>
          <p:cNvSpPr/>
          <p:nvPr/>
        </p:nvSpPr>
        <p:spPr>
          <a:xfrm>
            <a:off x="5757333" y="6019800"/>
            <a:ext cx="457200" cy="4572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194964C-5FC4-9005-D75E-D77B6981D959}"/>
              </a:ext>
            </a:extLst>
          </p:cNvPr>
          <p:cNvSpPr/>
          <p:nvPr/>
        </p:nvSpPr>
        <p:spPr>
          <a:xfrm>
            <a:off x="4634265" y="4360335"/>
            <a:ext cx="457200" cy="4572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68B33434-E462-8EA3-0501-64F2BB3ADA58}"/>
              </a:ext>
            </a:extLst>
          </p:cNvPr>
          <p:cNvSpPr/>
          <p:nvPr/>
        </p:nvSpPr>
        <p:spPr>
          <a:xfrm>
            <a:off x="5985933" y="1689099"/>
            <a:ext cx="457200" cy="4572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17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0E248F-A746-F5EE-4A1C-A795599F5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2200"/>
            <a:ext cx="7013960" cy="4458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D454A9-7D2B-5464-3F6B-E5CB7A7F195C}"/>
              </a:ext>
            </a:extLst>
          </p:cNvPr>
          <p:cNvSpPr txBox="1"/>
          <p:nvPr/>
        </p:nvSpPr>
        <p:spPr>
          <a:xfrm>
            <a:off x="5554132" y="575803"/>
            <a:ext cx="6087533" cy="596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ru-RU" sz="16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У ульчей это животное – хранитель домашнего очага;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ru-RU" sz="16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Самоназвание нанайцев, переводится как «человек земли»;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ru-RU" sz="16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Основной промысел нанайцев;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ru-RU" sz="16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Вяленная на солнце рыба, заготовляемая на зиму жителями Крайнего Севера и Дальнего Востока;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ru-RU" sz="16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Как называется традиционный эвенкийский орнамент, который переводится как «звёздочка»?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16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Злой дух тигра;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arenR"/>
            </a:pPr>
            <a:endParaRPr lang="ru-RU" sz="1600" kern="100" dirty="0"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arenR"/>
            </a:pPr>
            <a:endParaRPr lang="ru-RU" sz="1600" kern="1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arenR"/>
            </a:pPr>
            <a:endParaRPr lang="ru-RU" sz="1600" kern="100" dirty="0"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arenR"/>
            </a:pPr>
            <a:endParaRPr lang="ru-RU" sz="1600" kern="1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600" kern="100" dirty="0">
                <a:ea typeface="DengXian" panose="02010600030101010101" pitchFamily="2" charset="-122"/>
                <a:cs typeface="Times New Roman" panose="02020603050405020304" pitchFamily="18" charset="0"/>
              </a:rPr>
              <a:t>7) </a:t>
            </a:r>
            <a:r>
              <a:rPr lang="ru-RU" sz="1600" dirty="0"/>
              <a:t>Как называется переносное жилище северных народов? Форма конуса делает жилище устойчивым при метелях и сильных ветрах, снег скатывается с крутых боков. Покрывается корой, </a:t>
            </a:r>
            <a:r>
              <a:rPr lang="ru-RU" sz="1600" dirty="0" err="1"/>
              <a:t>ровдугой</a:t>
            </a:r>
            <a:r>
              <a:rPr lang="ru-RU" sz="1600" dirty="0"/>
              <a:t>, оленьими шкурами или войлоком. В центре жилища располагается очаг, который служит для обогрева и приготовления пищи. Тепло от очага внутри жилища эффективнее и равномернее скапливается благодаря отсутствию у стен углов.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9F202D-4B17-90BF-D757-0D02E8BABB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22575" r="21578" b="13765"/>
          <a:stretch>
            <a:fillRect/>
          </a:stretch>
        </p:blipFill>
        <p:spPr bwMode="auto">
          <a:xfrm>
            <a:off x="5951114" y="3239228"/>
            <a:ext cx="1381020" cy="1169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457634-0382-9B58-B2AB-E15F296199C5}"/>
              </a:ext>
            </a:extLst>
          </p:cNvPr>
          <p:cNvSpPr txBox="1"/>
          <p:nvPr/>
        </p:nvSpPr>
        <p:spPr>
          <a:xfrm>
            <a:off x="1172156" y="229949"/>
            <a:ext cx="33321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Разгадайте кроссворд</a:t>
            </a:r>
          </a:p>
        </p:txBody>
      </p:sp>
      <p:sp>
        <p:nvSpPr>
          <p:cNvPr id="7" name="Управляющая кнопка: &quot;Вперед&quot; или &quot;Следующий&quot;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0BF5D45-FEF5-8423-02D4-D619848D0DD5}"/>
              </a:ext>
            </a:extLst>
          </p:cNvPr>
          <p:cNvSpPr/>
          <p:nvPr/>
        </p:nvSpPr>
        <p:spPr>
          <a:xfrm>
            <a:off x="11298765" y="6070600"/>
            <a:ext cx="685800" cy="694267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460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12417-DDD3-D214-0DE8-442A018F5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F16CD9-5DB9-5480-1030-D1C8A9AC2545}"/>
              </a:ext>
            </a:extLst>
          </p:cNvPr>
          <p:cNvSpPr txBox="1"/>
          <p:nvPr/>
        </p:nvSpPr>
        <p:spPr>
          <a:xfrm>
            <a:off x="5554132" y="575803"/>
            <a:ext cx="6087533" cy="596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Times New Roman" panose="02020603050405020304" pitchFamily="18" charset="0"/>
              </a:rPr>
              <a:t>У ульчей это животное – хранитель домашнего очага;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Times New Roman" panose="02020603050405020304" pitchFamily="18" charset="0"/>
              </a:rPr>
              <a:t>Самоназвание нанайцев, переводится как «человек земли»;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Times New Roman" panose="02020603050405020304" pitchFamily="18" charset="0"/>
              </a:rPr>
              <a:t>Основной промысел нанайцев;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Times New Roman" panose="02020603050405020304" pitchFamily="18" charset="0"/>
              </a:rPr>
              <a:t>Вяленная на солнце рыба, заготовляемая на зиму жителями Крайнего Севера и Дальнего Востока;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Times New Roman" panose="02020603050405020304" pitchFamily="18" charset="0"/>
              </a:rPr>
              <a:t>Как называется традиционный эвенкийский орнамент, который переводится как «звёздочка»?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Times New Roman" panose="02020603050405020304" pitchFamily="18" charset="0"/>
              </a:rPr>
              <a:t>Злой дух тигра;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Times New Roman" panose="02020603050405020304" pitchFamily="18" charset="0"/>
              </a:rPr>
              <a:t>7)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Как называется переносное жилище северных народов? Форма конуса делает жилище устойчивым при метелях и сильных ветрах, снег скатывается с крутых боков. Покрывается корой,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ровдугой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оленьими шкурами или войлоком. В центре жилища располагается очаг, который служит для обогрева и приготовления пищи. Тепло от очага внутри жилища эффективнее и равномернее скапливается благодаря отсутствию у стен углов.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78D177-42A4-9280-1B40-B283F03D1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22575" r="21578" b="13765"/>
          <a:stretch>
            <a:fillRect/>
          </a:stretch>
        </p:blipFill>
        <p:spPr bwMode="auto">
          <a:xfrm>
            <a:off x="5951114" y="3239228"/>
            <a:ext cx="1381020" cy="1169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3C50FD-EDB6-B753-F3B2-8F46814E976C}"/>
              </a:ext>
            </a:extLst>
          </p:cNvPr>
          <p:cNvSpPr txBox="1"/>
          <p:nvPr/>
        </p:nvSpPr>
        <p:spPr>
          <a:xfrm>
            <a:off x="1172156" y="229949"/>
            <a:ext cx="33321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Ответы: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Управляющая кнопка: &quot;На главную&quot;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5419A9A-DEB9-DD47-A38F-EB13A20E3632}"/>
              </a:ext>
            </a:extLst>
          </p:cNvPr>
          <p:cNvSpPr/>
          <p:nvPr/>
        </p:nvSpPr>
        <p:spPr>
          <a:xfrm>
            <a:off x="491067" y="5935133"/>
            <a:ext cx="787400" cy="692918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текст, кроссворд, число, прямоуголь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BF1B555-8D1F-3564-E728-DBA5D7998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50" y="1033882"/>
            <a:ext cx="4458322" cy="44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58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73C4D1-518E-34EA-FEC2-ACE8155678D2}"/>
              </a:ext>
            </a:extLst>
          </p:cNvPr>
          <p:cNvSpPr txBox="1"/>
          <p:nvPr/>
        </p:nvSpPr>
        <p:spPr>
          <a:xfrm>
            <a:off x="1964267" y="351135"/>
            <a:ext cx="9017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Соедините начало и продолжение эвенских пословиц. </a:t>
            </a:r>
          </a:p>
        </p:txBody>
      </p:sp>
      <p:pic>
        <p:nvPicPr>
          <p:cNvPr id="14" name="Рисунок 13" descr="Изображение выглядит как текст, снимок экрана, Шрифт, ли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864DE3E-B4D6-424B-2483-F757DCB4B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267" y="1880971"/>
            <a:ext cx="8383170" cy="3096057"/>
          </a:xfrm>
          <a:prstGeom prst="rect">
            <a:avLst/>
          </a:prstGeom>
        </p:spPr>
      </p:pic>
      <p:sp>
        <p:nvSpPr>
          <p:cNvPr id="15" name="Управляющая кнопка: &quot;Вперед&quot; или &quot;Следующий&quot;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A15C77B-A5F1-2972-1A81-F54383A71C9A}"/>
              </a:ext>
            </a:extLst>
          </p:cNvPr>
          <p:cNvSpPr/>
          <p:nvPr/>
        </p:nvSpPr>
        <p:spPr>
          <a:xfrm>
            <a:off x="11082867" y="5901267"/>
            <a:ext cx="719666" cy="635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626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D2D050-716B-E907-0568-41D1682D9198}"/>
              </a:ext>
            </a:extLst>
          </p:cNvPr>
          <p:cNvSpPr txBox="1"/>
          <p:nvPr/>
        </p:nvSpPr>
        <p:spPr>
          <a:xfrm>
            <a:off x="778933" y="289468"/>
            <a:ext cx="29887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Ответы: </a:t>
            </a:r>
          </a:p>
          <a:p>
            <a:r>
              <a:rPr lang="en-US" sz="2800" dirty="0"/>
              <a:t>1-</a:t>
            </a:r>
            <a:r>
              <a:rPr lang="ru-RU" sz="2800" dirty="0"/>
              <a:t>В, </a:t>
            </a:r>
          </a:p>
          <a:p>
            <a:r>
              <a:rPr lang="ru-RU" sz="2800" dirty="0"/>
              <a:t>2-А,</a:t>
            </a:r>
          </a:p>
          <a:p>
            <a:r>
              <a:rPr lang="ru-RU" sz="2800" dirty="0"/>
              <a:t>3-Б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A8FC2A-D1A4-1EFA-1BEF-8E706E4E6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636" y="1883530"/>
            <a:ext cx="8382727" cy="3090940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57C63C7-B9D6-5EBD-A11F-66A637250899}"/>
              </a:ext>
            </a:extLst>
          </p:cNvPr>
          <p:cNvSpPr/>
          <p:nvPr/>
        </p:nvSpPr>
        <p:spPr>
          <a:xfrm>
            <a:off x="457200" y="5935133"/>
            <a:ext cx="795867" cy="633399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59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A44D2D-4373-7B8C-FCAF-49A2980E2918}"/>
              </a:ext>
            </a:extLst>
          </p:cNvPr>
          <p:cNvSpPr txBox="1"/>
          <p:nvPr/>
        </p:nvSpPr>
        <p:spPr>
          <a:xfrm>
            <a:off x="3632200" y="19633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Разгадайте эвенские загадки.</a:t>
            </a:r>
          </a:p>
        </p:txBody>
      </p:sp>
      <p:pic>
        <p:nvPicPr>
          <p:cNvPr id="5" name="Рисунок 4" descr="Изображение выглядит как текст, Шрифт, снимок экрана, белый">
            <a:extLst>
              <a:ext uri="{FF2B5EF4-FFF2-40B4-BE49-F238E27FC236}">
                <a16:creationId xmlns:a16="http://schemas.microsoft.com/office/drawing/2014/main" id="{F1F7DE82-043F-03BD-9B83-E46D70BCE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517" y="2438400"/>
            <a:ext cx="9610965" cy="1822034"/>
          </a:xfrm>
          <a:prstGeom prst="rect">
            <a:avLst/>
          </a:prstGeom>
        </p:spPr>
      </p:pic>
      <p:sp>
        <p:nvSpPr>
          <p:cNvPr id="6" name="Управляющая кнопка: &quot;Вперед&quot; или &quot;Следующий&quot;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838CEDB-3F42-C875-F152-0DBEF21A2A1C}"/>
              </a:ext>
            </a:extLst>
          </p:cNvPr>
          <p:cNvSpPr/>
          <p:nvPr/>
        </p:nvSpPr>
        <p:spPr>
          <a:xfrm>
            <a:off x="11192933" y="6155267"/>
            <a:ext cx="762000" cy="5588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5DF83A-BDB9-CF75-1B3A-8F0BD5918069}"/>
              </a:ext>
            </a:extLst>
          </p:cNvPr>
          <p:cNvSpPr txBox="1"/>
          <p:nvPr/>
        </p:nvSpPr>
        <p:spPr>
          <a:xfrm>
            <a:off x="584200" y="128658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Эвенская загадка:</a:t>
            </a:r>
          </a:p>
        </p:txBody>
      </p:sp>
    </p:spTree>
    <p:extLst>
      <p:ext uri="{BB962C8B-B14F-4D97-AF65-F5344CB8AC3E}">
        <p14:creationId xmlns:p14="http://schemas.microsoft.com/office/powerpoint/2010/main" val="3350325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6C64DF-05A0-9E25-5214-88B161667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817" y="1416754"/>
            <a:ext cx="6828365" cy="4552243"/>
          </a:xfrm>
          <a:prstGeom prst="rect">
            <a:avLst/>
          </a:prstGeom>
        </p:spPr>
      </p:pic>
      <p:sp>
        <p:nvSpPr>
          <p:cNvPr id="3" name="Управляющая кнопка: &quot;Вперед&quot; или &quot;Следующий&quot;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A9E5582-C5A6-83D2-E393-5FEE6FFB4E4A}"/>
              </a:ext>
            </a:extLst>
          </p:cNvPr>
          <p:cNvSpPr/>
          <p:nvPr/>
        </p:nvSpPr>
        <p:spPr>
          <a:xfrm>
            <a:off x="11023600" y="5816600"/>
            <a:ext cx="897467" cy="897467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D6F2D-9FB8-D6EA-7F52-64128798B720}"/>
              </a:ext>
            </a:extLst>
          </p:cNvPr>
          <p:cNvSpPr txBox="1"/>
          <p:nvPr/>
        </p:nvSpPr>
        <p:spPr>
          <a:xfrm>
            <a:off x="567267" y="2032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Ответ: медведь</a:t>
            </a:r>
          </a:p>
        </p:txBody>
      </p:sp>
    </p:spTree>
    <p:extLst>
      <p:ext uri="{BB962C8B-B14F-4D97-AF65-F5344CB8AC3E}">
        <p14:creationId xmlns:p14="http://schemas.microsoft.com/office/powerpoint/2010/main" val="2951615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Шрифт, снимок экрана, линия">
            <a:extLst>
              <a:ext uri="{FF2B5EF4-FFF2-40B4-BE49-F238E27FC236}">
                <a16:creationId xmlns:a16="http://schemas.microsoft.com/office/drawing/2014/main" id="{7666C76B-4E4D-14CB-F8F9-ABEB3A3A2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624" y="1676400"/>
            <a:ext cx="10126211" cy="2128439"/>
          </a:xfrm>
          <a:prstGeom prst="rect">
            <a:avLst/>
          </a:prstGeom>
        </p:spPr>
      </p:pic>
      <p:sp>
        <p:nvSpPr>
          <p:cNvPr id="4" name="Управляющая кнопка: &quot;Вперед&quot; или &quot;Следующи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679E383-44DA-C6A7-2676-23135A83A411}"/>
              </a:ext>
            </a:extLst>
          </p:cNvPr>
          <p:cNvSpPr/>
          <p:nvPr/>
        </p:nvSpPr>
        <p:spPr>
          <a:xfrm>
            <a:off x="11234835" y="5884333"/>
            <a:ext cx="855565" cy="846667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AD1715-BEF2-6D01-5E68-161B0D163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89" y="759597"/>
            <a:ext cx="6224555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11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2E0FB41A-8D17-522E-A1C0-C19EA30AF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655233"/>
            <a:ext cx="3547534" cy="354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&quot;Вперед&quot; или &quot;Следующий&quot;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AAAF47C-3A49-FC07-9EB2-4426D5EBB97D}"/>
              </a:ext>
            </a:extLst>
          </p:cNvPr>
          <p:cNvSpPr/>
          <p:nvPr/>
        </p:nvSpPr>
        <p:spPr>
          <a:xfrm>
            <a:off x="11438467" y="6096000"/>
            <a:ext cx="668866" cy="618067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E04CBC-22B0-6A11-8096-08B50477ADEF}"/>
              </a:ext>
            </a:extLst>
          </p:cNvPr>
          <p:cNvSpPr txBox="1"/>
          <p:nvPr/>
        </p:nvSpPr>
        <p:spPr>
          <a:xfrm>
            <a:off x="956734" y="533399"/>
            <a:ext cx="4453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Ответ: солнце</a:t>
            </a:r>
          </a:p>
        </p:txBody>
      </p:sp>
    </p:spTree>
    <p:extLst>
      <p:ext uri="{BB962C8B-B14F-4D97-AF65-F5344CB8AC3E}">
        <p14:creationId xmlns:p14="http://schemas.microsoft.com/office/powerpoint/2010/main" val="3080289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черно-бел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1F62C0D-2DE0-18AD-1E3C-BEE9A9EA8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132" y="1608667"/>
            <a:ext cx="9692118" cy="4339449"/>
          </a:xfrm>
          <a:prstGeom prst="rect">
            <a:avLst/>
          </a:prstGeom>
        </p:spPr>
      </p:pic>
      <p:sp>
        <p:nvSpPr>
          <p:cNvPr id="4" name="Управляющая кнопка: &quot;Вперед&quot; или &quot;Следующи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C0EED40-AE1D-A82B-E340-87CDD668A4E2}"/>
              </a:ext>
            </a:extLst>
          </p:cNvPr>
          <p:cNvSpPr/>
          <p:nvPr/>
        </p:nvSpPr>
        <p:spPr>
          <a:xfrm>
            <a:off x="11125200" y="5816600"/>
            <a:ext cx="872067" cy="795867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C48C52-E5F4-9708-0923-225DFFB7074E}"/>
              </a:ext>
            </a:extLst>
          </p:cNvPr>
          <p:cNvSpPr txBox="1"/>
          <p:nvPr/>
        </p:nvSpPr>
        <p:spPr>
          <a:xfrm>
            <a:off x="508000" y="70238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Эвенская загадка:</a:t>
            </a:r>
          </a:p>
        </p:txBody>
      </p:sp>
    </p:spTree>
    <p:extLst>
      <p:ext uri="{BB962C8B-B14F-4D97-AF65-F5344CB8AC3E}">
        <p14:creationId xmlns:p14="http://schemas.microsoft.com/office/powerpoint/2010/main" val="2792037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AB5D9A-2AF8-AACB-5425-286BD0BC09BF}"/>
              </a:ext>
            </a:extLst>
          </p:cNvPr>
          <p:cNvSpPr txBox="1"/>
          <p:nvPr/>
        </p:nvSpPr>
        <p:spPr>
          <a:xfrm>
            <a:off x="683303" y="391067"/>
            <a:ext cx="106933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Ответ: времена года (возможные варианты: год, зима, весна, лето, осень, месяцы)</a:t>
            </a:r>
          </a:p>
        </p:txBody>
      </p:sp>
      <p:sp>
        <p:nvSpPr>
          <p:cNvPr id="4" name="Управляющая кнопка: &quot;Вперед&quot; или &quot;Следующи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C5A37A2-F63C-7F74-4636-110A9BC75A33}"/>
              </a:ext>
            </a:extLst>
          </p:cNvPr>
          <p:cNvSpPr/>
          <p:nvPr/>
        </p:nvSpPr>
        <p:spPr>
          <a:xfrm>
            <a:off x="11167533" y="6070600"/>
            <a:ext cx="846667" cy="635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CA0381-A186-7888-9125-B6B8B5068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464" y="1345174"/>
            <a:ext cx="6963075" cy="52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1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583403-FBC6-18E5-87D2-B353C9592FE9}"/>
              </a:ext>
            </a:extLst>
          </p:cNvPr>
          <p:cNvSpPr txBox="1"/>
          <p:nvPr/>
        </p:nvSpPr>
        <p:spPr>
          <a:xfrm>
            <a:off x="1380068" y="454532"/>
            <a:ext cx="9829800" cy="5948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ru-RU" sz="32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Что в ульчском орнаменте символизируют следующие цвета (указать максимально возможные количества вариантов):</a:t>
            </a:r>
          </a:p>
          <a:p>
            <a:pPr algn="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8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Жёлтый – ______________________</a:t>
            </a:r>
          </a:p>
          <a:p>
            <a:pPr algn="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8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Красный – ______________________</a:t>
            </a:r>
          </a:p>
          <a:p>
            <a:pPr algn="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8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Зелёный – _______________________</a:t>
            </a:r>
          </a:p>
          <a:p>
            <a:pPr algn="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8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Голубой – _______________________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endParaRPr lang="ru-RU" sz="2800" kern="1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8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Пример: 	Белый — воздух, снег, облака.</a:t>
            </a:r>
          </a:p>
          <a:p>
            <a:pPr marL="449580" indent="449580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8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Чёрный — земля, ночь, смола.</a:t>
            </a:r>
          </a:p>
        </p:txBody>
      </p:sp>
      <p:sp>
        <p:nvSpPr>
          <p:cNvPr id="2" name="Управляющая кнопка: &quot;Вперед&quot; или &quot;Следующий&quot;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3E599EE-6953-2FAB-7C17-912ADA03351D}"/>
              </a:ext>
            </a:extLst>
          </p:cNvPr>
          <p:cNvSpPr/>
          <p:nvPr/>
        </p:nvSpPr>
        <p:spPr>
          <a:xfrm>
            <a:off x="10625667" y="5952067"/>
            <a:ext cx="694266" cy="592666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858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Шрифт, снимок экрана, ли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43D5F51-9421-E8E5-AE28-AF5D53908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890" y="2057401"/>
            <a:ext cx="10012021" cy="2198292"/>
          </a:xfrm>
          <a:prstGeom prst="rect">
            <a:avLst/>
          </a:prstGeom>
        </p:spPr>
      </p:pic>
      <p:sp>
        <p:nvSpPr>
          <p:cNvPr id="4" name="Управляющая кнопка: &quot;Вперед&quot; или &quot;Следующи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7936154-8339-F7B3-1410-8E7C86E3872C}"/>
              </a:ext>
            </a:extLst>
          </p:cNvPr>
          <p:cNvSpPr/>
          <p:nvPr/>
        </p:nvSpPr>
        <p:spPr>
          <a:xfrm>
            <a:off x="11150600" y="5765800"/>
            <a:ext cx="905933" cy="897467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5CD6DD-4B21-CAEA-9C67-27129B8FE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22" y="979729"/>
            <a:ext cx="6224555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60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6E427C-3203-9E9E-B40C-A49DDB2DE672}"/>
              </a:ext>
            </a:extLst>
          </p:cNvPr>
          <p:cNvSpPr txBox="1"/>
          <p:nvPr/>
        </p:nvSpPr>
        <p:spPr>
          <a:xfrm>
            <a:off x="753534" y="79746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Ответ: белка</a:t>
            </a:r>
          </a:p>
        </p:txBody>
      </p:sp>
      <p:sp>
        <p:nvSpPr>
          <p:cNvPr id="3" name="Управляющая кнопка: &quot;Вперед&quot; или &quot;Следующий&quot;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B3F36E2-E924-90B0-625D-3EE19A1D4C22}"/>
              </a:ext>
            </a:extLst>
          </p:cNvPr>
          <p:cNvSpPr/>
          <p:nvPr/>
        </p:nvSpPr>
        <p:spPr>
          <a:xfrm>
            <a:off x="11218333" y="5952067"/>
            <a:ext cx="728134" cy="719666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87C9D053-C613-F531-97D2-2DC505BF0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283" y="1487488"/>
            <a:ext cx="7048500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9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6A562A-3FE0-7511-548E-D51C719D5F00}"/>
              </a:ext>
            </a:extLst>
          </p:cNvPr>
          <p:cNvSpPr txBox="1"/>
          <p:nvPr/>
        </p:nvSpPr>
        <p:spPr>
          <a:xfrm>
            <a:off x="584200" y="128658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Эвенская загадка:</a:t>
            </a:r>
          </a:p>
        </p:txBody>
      </p:sp>
      <p:sp>
        <p:nvSpPr>
          <p:cNvPr id="3" name="Управляющая кнопка: &quot;Вперед&quot; или &quot;Следующий&quot;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44C3E21-22AE-BE8E-6147-F80841143D3F}"/>
              </a:ext>
            </a:extLst>
          </p:cNvPr>
          <p:cNvSpPr/>
          <p:nvPr/>
        </p:nvSpPr>
        <p:spPr>
          <a:xfrm>
            <a:off x="11269133" y="6096000"/>
            <a:ext cx="770467" cy="626533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Изображение выглядит как текст, Шрифт, снимок экрана, бел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D197D34-B4E4-DA8D-75C6-08F8E1BC2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365" y="2547354"/>
            <a:ext cx="9171269" cy="176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09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62A1E6-B835-E468-F30D-6E2737690105}"/>
              </a:ext>
            </a:extLst>
          </p:cNvPr>
          <p:cNvSpPr txBox="1"/>
          <p:nvPr/>
        </p:nvSpPr>
        <p:spPr>
          <a:xfrm>
            <a:off x="753534" y="79746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Ответ: белка</a:t>
            </a:r>
          </a:p>
        </p:txBody>
      </p:sp>
      <p:sp>
        <p:nvSpPr>
          <p:cNvPr id="3" name="Управляющая кнопка: &quot;Вперед&quot; или &quot;Следующий&quot;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ED0C72F-4633-8557-6376-5FB940CCE9BD}"/>
              </a:ext>
            </a:extLst>
          </p:cNvPr>
          <p:cNvSpPr/>
          <p:nvPr/>
        </p:nvSpPr>
        <p:spPr>
          <a:xfrm>
            <a:off x="11176000" y="5918200"/>
            <a:ext cx="838200" cy="745067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223264-0F7B-307D-ED4C-330D7DA59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0" y="1716087"/>
            <a:ext cx="704850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0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B3D4AD-E94A-B94B-1951-5539C03E255B}"/>
              </a:ext>
            </a:extLst>
          </p:cNvPr>
          <p:cNvSpPr txBox="1"/>
          <p:nvPr/>
        </p:nvSpPr>
        <p:spPr>
          <a:xfrm>
            <a:off x="584200" y="128658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Эвенская загадка:</a:t>
            </a:r>
          </a:p>
        </p:txBody>
      </p:sp>
      <p:pic>
        <p:nvPicPr>
          <p:cNvPr id="6" name="Рисунок 5" descr="Изображение выглядит как текст, Шрифт, снимок экрана, ли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324E8A8-CD1C-07B0-215D-92EFA0709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928" y="2393359"/>
            <a:ext cx="9020101" cy="2071282"/>
          </a:xfrm>
          <a:prstGeom prst="rect">
            <a:avLst/>
          </a:prstGeom>
        </p:spPr>
      </p:pic>
      <p:sp>
        <p:nvSpPr>
          <p:cNvPr id="7" name="Управляющая кнопка: &quot;Вперед&quot; или &quot;Следующий&quot;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553474-1C51-1EA4-6C4B-1503B6D8A65A}"/>
              </a:ext>
            </a:extLst>
          </p:cNvPr>
          <p:cNvSpPr/>
          <p:nvPr/>
        </p:nvSpPr>
        <p:spPr>
          <a:xfrm>
            <a:off x="10877029" y="5731933"/>
            <a:ext cx="1027104" cy="855134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146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F9DF0C-1800-B7AB-80F9-540A5D3F498F}"/>
              </a:ext>
            </a:extLst>
          </p:cNvPr>
          <p:cNvSpPr txBox="1"/>
          <p:nvPr/>
        </p:nvSpPr>
        <p:spPr>
          <a:xfrm>
            <a:off x="753534" y="79746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Ответ: гусь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42E80D-8F95-73A4-D246-53EF25C51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1619978"/>
            <a:ext cx="6667500" cy="4440555"/>
          </a:xfrm>
          <a:prstGeom prst="rect">
            <a:avLst/>
          </a:prstGeom>
        </p:spPr>
      </p:pic>
      <p:sp>
        <p:nvSpPr>
          <p:cNvPr id="4" name="Управляющая кнопка: &quot;Вперед&quot; или &quot;Следующи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7761948-47D5-C889-300D-0558F0B1DDCF}"/>
              </a:ext>
            </a:extLst>
          </p:cNvPr>
          <p:cNvSpPr/>
          <p:nvPr/>
        </p:nvSpPr>
        <p:spPr>
          <a:xfrm>
            <a:off x="10811933" y="5740400"/>
            <a:ext cx="1066800" cy="795867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795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Шрифт, снимок экрана, бел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D1C1F9A-142E-FF6B-B9F4-278F1AC1E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201" y="2023534"/>
            <a:ext cx="9449300" cy="26131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FD5AB5-8192-7433-FAB6-DEEA48B64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22" y="1157530"/>
            <a:ext cx="6224555" cy="749873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82727B8-7525-1099-022C-58059AE227D9}"/>
              </a:ext>
            </a:extLst>
          </p:cNvPr>
          <p:cNvSpPr/>
          <p:nvPr/>
        </p:nvSpPr>
        <p:spPr>
          <a:xfrm>
            <a:off x="508000" y="5952067"/>
            <a:ext cx="905933" cy="643466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672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F7DEEB-889D-1CCD-2C0B-04C054673B9B}"/>
              </a:ext>
            </a:extLst>
          </p:cNvPr>
          <p:cNvSpPr txBox="1"/>
          <p:nvPr/>
        </p:nvSpPr>
        <p:spPr>
          <a:xfrm>
            <a:off x="1126066" y="114385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Ответ: божья коровка</a:t>
            </a:r>
            <a:endParaRPr lang="ru-RU" dirty="0"/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281EC9EC-E5E0-009F-44D4-0F57FA640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204"/>
            <a:ext cx="7357533" cy="448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&quot;На главную&quot;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23C0532-5FEA-9C4D-D5A0-8A391F39AC98}"/>
              </a:ext>
            </a:extLst>
          </p:cNvPr>
          <p:cNvSpPr/>
          <p:nvPr/>
        </p:nvSpPr>
        <p:spPr>
          <a:xfrm>
            <a:off x="381000" y="5892800"/>
            <a:ext cx="1092200" cy="8382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390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B19532-E617-2C11-418B-EBD3291D793B}"/>
              </a:ext>
            </a:extLst>
          </p:cNvPr>
          <p:cNvSpPr txBox="1"/>
          <p:nvPr/>
        </p:nvSpPr>
        <p:spPr>
          <a:xfrm>
            <a:off x="2015068" y="466635"/>
            <a:ext cx="79840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	На «</a:t>
            </a:r>
            <a:r>
              <a:rPr lang="ru-RU" sz="2400" dirty="0" err="1"/>
              <a:t>дига</a:t>
            </a:r>
            <a:r>
              <a:rPr lang="ru-RU" sz="2400" dirty="0"/>
              <a:t>» оканчиваются имена многих героев </a:t>
            </a:r>
            <a:r>
              <a:rPr lang="ru-RU" sz="2400" dirty="0" err="1"/>
              <a:t>удыгейских</a:t>
            </a:r>
            <a:r>
              <a:rPr lang="ru-RU" sz="2400" dirty="0"/>
              <a:t> сказок: </a:t>
            </a:r>
            <a:r>
              <a:rPr lang="ru-RU" sz="2400" dirty="0" err="1"/>
              <a:t>Соломдига</a:t>
            </a:r>
            <a:r>
              <a:rPr lang="ru-RU" sz="2400" dirty="0"/>
              <a:t>, Индига, </a:t>
            </a:r>
            <a:r>
              <a:rPr lang="ru-RU" sz="2400" dirty="0" err="1"/>
              <a:t>Егдига</a:t>
            </a:r>
            <a:r>
              <a:rPr lang="ru-RU" sz="2400" dirty="0"/>
              <a:t>, </a:t>
            </a:r>
            <a:r>
              <a:rPr lang="ru-RU" sz="2400" dirty="0" err="1"/>
              <a:t>Сольдига</a:t>
            </a:r>
            <a:r>
              <a:rPr lang="ru-RU" sz="2400" dirty="0"/>
              <a:t> и другие. Смотрел ли ты мультфильм «Сердце Храбреца»?</a:t>
            </a:r>
          </a:p>
        </p:txBody>
      </p:sp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id="{A3A597C0-60B4-085D-9A1D-243998D6B3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10" y="3344334"/>
            <a:ext cx="33516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cture background">
            <a:extLst>
              <a:ext uri="{FF2B5EF4-FFF2-40B4-BE49-F238E27FC236}">
                <a16:creationId xmlns:a16="http://schemas.microsoft.com/office/drawing/2014/main" id="{966251CB-C8F6-F110-EB73-68A406BE0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10" y="1954070"/>
            <a:ext cx="3855508" cy="2370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Picture background">
            <a:extLst>
              <a:ext uri="{FF2B5EF4-FFF2-40B4-BE49-F238E27FC236}">
                <a16:creationId xmlns:a16="http://schemas.microsoft.com/office/drawing/2014/main" id="{E19E76C5-50D7-1E9F-FA04-1A0E6EC265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918" y="3428999"/>
            <a:ext cx="3193272" cy="23946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Управляющая кнопка: &quot;Вперед&quot; или &quot;Следующий&quot;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9CC3EB-0917-F604-3258-3555B7AB5B50}"/>
              </a:ext>
            </a:extLst>
          </p:cNvPr>
          <p:cNvSpPr/>
          <p:nvPr/>
        </p:nvSpPr>
        <p:spPr>
          <a:xfrm>
            <a:off x="10922000" y="5969000"/>
            <a:ext cx="1049867" cy="7366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145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FC2FD2-0DEE-B739-E88A-D2E8C572D943}"/>
              </a:ext>
            </a:extLst>
          </p:cNvPr>
          <p:cNvSpPr txBox="1"/>
          <p:nvPr/>
        </p:nvSpPr>
        <p:spPr>
          <a:xfrm>
            <a:off x="1388533" y="1452940"/>
            <a:ext cx="941493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«Сердце храбреца» </a:t>
            </a:r>
            <a:r>
              <a:rPr lang="ru-RU" sz="2400" dirty="0"/>
              <a:t>— </a:t>
            </a:r>
            <a:r>
              <a:rPr lang="ru-RU" sz="2400" b="1" dirty="0"/>
              <a:t>рисованный мультипликационный фильм</a:t>
            </a:r>
            <a:r>
              <a:rPr lang="ru-RU" sz="2400" dirty="0"/>
              <a:t>, созданный в 1951 году студией «Союзмультфильм» по произведению </a:t>
            </a:r>
            <a:r>
              <a:rPr lang="ru-RU" sz="2400" b="1" dirty="0"/>
              <a:t>Дмитрия </a:t>
            </a:r>
            <a:r>
              <a:rPr lang="ru-RU" sz="2400" b="1" dirty="0" err="1"/>
              <a:t>Нагишкина</a:t>
            </a:r>
            <a:r>
              <a:rPr lang="ru-RU" sz="2400" b="1" dirty="0"/>
              <a:t> «Семь страхов», </a:t>
            </a:r>
            <a:r>
              <a:rPr lang="ru-RU" sz="2400" dirty="0"/>
              <a:t>написанному по мотивам </a:t>
            </a:r>
            <a:r>
              <a:rPr lang="ru-RU" sz="2400" b="1" dirty="0"/>
              <a:t>удэгейской народной сказки («Храбрец»).</a:t>
            </a:r>
          </a:p>
          <a:p>
            <a:endParaRPr lang="ru-RU" sz="2400" b="1" dirty="0"/>
          </a:p>
          <a:p>
            <a:r>
              <a:rPr lang="ru-RU" sz="2400" b="1" dirty="0"/>
              <a:t>Сюжет:</a:t>
            </a:r>
            <a:r>
              <a:rPr lang="ru-RU" sz="2400" dirty="0"/>
              <a:t> в тайге жили два брата — Индига и </a:t>
            </a:r>
            <a:r>
              <a:rPr lang="ru-RU" sz="2400" dirty="0" err="1"/>
              <a:t>Соломдига</a:t>
            </a:r>
            <a:r>
              <a:rPr lang="ru-RU" sz="2400" dirty="0"/>
              <a:t>. Однажды во время охоты на оленя они столкнулись с тигром, Индига убежал, а </a:t>
            </a:r>
            <a:r>
              <a:rPr lang="ru-RU" sz="2400" dirty="0" err="1"/>
              <a:t>Соломдигу</a:t>
            </a:r>
            <a:r>
              <a:rPr lang="ru-RU" sz="2400" dirty="0"/>
              <a:t> тигр загнал на отвесную скалу. Дома мать сказала Индиге: «Отец учил тебя — брата и друга в беде не оставлять. Заячье сердце у тебя. Иди брата искать, только смелостью спасёшь его!».  </a:t>
            </a:r>
          </a:p>
        </p:txBody>
      </p:sp>
      <p:sp>
        <p:nvSpPr>
          <p:cNvPr id="4" name="Управляющая кнопка: &quot;Вперед&quot; или &quot;Следующи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361E6C6-964C-6F20-CAB1-1C8454B70140}"/>
              </a:ext>
            </a:extLst>
          </p:cNvPr>
          <p:cNvSpPr/>
          <p:nvPr/>
        </p:nvSpPr>
        <p:spPr>
          <a:xfrm>
            <a:off x="10871200" y="5935133"/>
            <a:ext cx="982133" cy="626534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499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331732-C6E8-7748-3E27-01B41F218F77}"/>
              </a:ext>
            </a:extLst>
          </p:cNvPr>
          <p:cNvSpPr txBox="1"/>
          <p:nvPr/>
        </p:nvSpPr>
        <p:spPr>
          <a:xfrm>
            <a:off x="448733" y="522870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Символика ульчских узоров:</a:t>
            </a:r>
          </a:p>
          <a:p>
            <a:endParaRPr lang="ru-RU" sz="2400" dirty="0"/>
          </a:p>
          <a:p>
            <a:r>
              <a:rPr lang="ru-RU" sz="2400" b="1" dirty="0"/>
              <a:t>Птицы</a:t>
            </a:r>
            <a:r>
              <a:rPr lang="ru-RU" sz="2400" dirty="0"/>
              <a:t> и </a:t>
            </a:r>
            <a:r>
              <a:rPr lang="ru-RU" sz="2400" b="1" dirty="0"/>
              <a:t>звери,</a:t>
            </a:r>
            <a:r>
              <a:rPr lang="ru-RU" sz="2400" dirty="0"/>
              <a:t> </a:t>
            </a:r>
            <a:r>
              <a:rPr lang="ru-RU" sz="2400" b="1" dirty="0"/>
              <a:t>насекомые</a:t>
            </a:r>
            <a:r>
              <a:rPr lang="ru-RU" sz="2400" dirty="0"/>
              <a:t> и </a:t>
            </a:r>
            <a:r>
              <a:rPr lang="ru-RU" sz="2400" b="1" dirty="0"/>
              <a:t>змеи</a:t>
            </a:r>
            <a:r>
              <a:rPr lang="ru-RU" sz="2400" dirty="0"/>
              <a:t>, </a:t>
            </a:r>
            <a:r>
              <a:rPr lang="ru-RU" sz="2400" b="1" dirty="0"/>
              <a:t>бабочки</a:t>
            </a:r>
            <a:r>
              <a:rPr lang="ru-RU" sz="2400" dirty="0"/>
              <a:t> – символ семейного счастья.</a:t>
            </a:r>
          </a:p>
          <a:p>
            <a:r>
              <a:rPr lang="ru-RU" sz="2400" b="1" dirty="0"/>
              <a:t>Олень</a:t>
            </a:r>
            <a:r>
              <a:rPr lang="ru-RU" sz="2400" dirty="0"/>
              <a:t>- хранитель домашнего очага</a:t>
            </a:r>
          </a:p>
          <a:p>
            <a:r>
              <a:rPr lang="ru-RU" sz="2400" b="1" dirty="0"/>
              <a:t>Солнце</a:t>
            </a:r>
            <a:r>
              <a:rPr lang="ru-RU" sz="2400" dirty="0"/>
              <a:t> источник жизни, обладающий живительной силой.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63F4B1-99C9-4816-9270-B357996A5515}"/>
              </a:ext>
            </a:extLst>
          </p:cNvPr>
          <p:cNvSpPr txBox="1"/>
          <p:nvPr/>
        </p:nvSpPr>
        <p:spPr>
          <a:xfrm>
            <a:off x="448733" y="3850269"/>
            <a:ext cx="55541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Функционально значимы цвета:</a:t>
            </a:r>
          </a:p>
          <a:p>
            <a:endParaRPr lang="ru-RU" sz="2400" dirty="0"/>
          </a:p>
          <a:p>
            <a:r>
              <a:rPr lang="ru-RU" sz="2400" b="1" dirty="0"/>
              <a:t>Жёлтый </a:t>
            </a:r>
            <a:r>
              <a:rPr lang="ru-RU" sz="2400" dirty="0"/>
              <a:t>– цвет солнца</a:t>
            </a:r>
          </a:p>
          <a:p>
            <a:r>
              <a:rPr lang="ru-RU" sz="2400" b="1" dirty="0"/>
              <a:t>Красный</a:t>
            </a:r>
            <a:r>
              <a:rPr lang="ru-RU" sz="2400" dirty="0"/>
              <a:t> – цвет огня</a:t>
            </a:r>
          </a:p>
          <a:p>
            <a:r>
              <a:rPr lang="ru-RU" sz="2400" b="1" dirty="0"/>
              <a:t>Зелёный</a:t>
            </a:r>
            <a:r>
              <a:rPr lang="ru-RU" sz="2400" dirty="0"/>
              <a:t> – цвет травы</a:t>
            </a:r>
          </a:p>
          <a:p>
            <a:r>
              <a:rPr lang="ru-RU" sz="2400" b="1" dirty="0"/>
              <a:t>Голубой</a:t>
            </a:r>
            <a:r>
              <a:rPr lang="ru-RU" sz="2400" dirty="0"/>
              <a:t> – цвет воды, воздуха</a:t>
            </a:r>
          </a:p>
        </p:txBody>
      </p:sp>
      <p:pic>
        <p:nvPicPr>
          <p:cNvPr id="6" name="Рисунок 5" descr="Picture background">
            <a:extLst>
              <a:ext uri="{FF2B5EF4-FFF2-40B4-BE49-F238E27FC236}">
                <a16:creationId xmlns:a16="http://schemas.microsoft.com/office/drawing/2014/main" id="{3997627B-2FAD-7BB4-D116-76A7A775D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135" y="4133532"/>
            <a:ext cx="5940425" cy="2654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80E248-A2BE-E3CC-3BFE-EA2BBD345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588" y="-12107"/>
            <a:ext cx="5492972" cy="4145639"/>
          </a:xfrm>
          <a:prstGeom prst="rect">
            <a:avLst/>
          </a:prstGeom>
        </p:spPr>
      </p:pic>
      <p:sp>
        <p:nvSpPr>
          <p:cNvPr id="8" name="Управляющая кнопка: &quot;На главную&quot;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E4EBC3B-7AE9-B00A-5DA9-BAFDDC05DFE9}"/>
              </a:ext>
            </a:extLst>
          </p:cNvPr>
          <p:cNvSpPr/>
          <p:nvPr/>
        </p:nvSpPr>
        <p:spPr>
          <a:xfrm>
            <a:off x="262467" y="6158593"/>
            <a:ext cx="770466" cy="55547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308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C428E9-B57F-ABE4-F2CC-8CB52BCB50FE}"/>
              </a:ext>
            </a:extLst>
          </p:cNvPr>
          <p:cNvSpPr txBox="1"/>
          <p:nvPr/>
        </p:nvSpPr>
        <p:spPr>
          <a:xfrm>
            <a:off x="545773" y="225864"/>
            <a:ext cx="111004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Соедините названия </a:t>
            </a:r>
            <a:r>
              <a:rPr lang="ru-RU" sz="2000" dirty="0"/>
              <a:t>сказок</a:t>
            </a:r>
            <a:r>
              <a:rPr lang="ru-RU" sz="2000" b="1" dirty="0"/>
              <a:t> </a:t>
            </a:r>
            <a:r>
              <a:rPr lang="ru-RU" sz="2000" dirty="0"/>
              <a:t>с </a:t>
            </a:r>
            <a:r>
              <a:rPr lang="ru-RU" sz="2000" b="1" dirty="0"/>
              <a:t>иллюстрациями</a:t>
            </a:r>
            <a:r>
              <a:rPr lang="ru-RU" sz="2000" dirty="0"/>
              <a:t> к сказкам. (Некоторые из этих иллюстраций – кадры из мультфильмов из «Горы Самоцветов» - сборника сказок народов России).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01B02B-0DFB-5218-5035-DA4A205774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65" y="3429000"/>
            <a:ext cx="2261134" cy="310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16FA7F-327C-5BC6-8DCF-AB115DFAC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086" y="1185966"/>
            <a:ext cx="2892673" cy="19112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2507AC-A7D2-36B1-EC5B-D33D6DB1F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310" y="1279039"/>
            <a:ext cx="3599640" cy="20330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9283B6-53A5-E19C-2653-76DC6EE28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" y="1185966"/>
            <a:ext cx="2730536" cy="18272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B1EE00-6AA9-E1EA-9F5F-3303DFF24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195" y="3844835"/>
            <a:ext cx="3241806" cy="182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D7B5C3-BEEF-19C7-C180-912C768570A4}"/>
              </a:ext>
            </a:extLst>
          </p:cNvPr>
          <p:cNvSpPr txBox="1"/>
          <p:nvPr/>
        </p:nvSpPr>
        <p:spPr>
          <a:xfrm>
            <a:off x="3102535" y="3844835"/>
            <a:ext cx="533959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А. «Как обманули змея» (нивхская сказка)</a:t>
            </a:r>
          </a:p>
          <a:p>
            <a:r>
              <a:rPr lang="ru-RU" sz="2000" dirty="0"/>
              <a:t>Б. «Ворон-обманщик» (ительменская сказка) </a:t>
            </a:r>
          </a:p>
          <a:p>
            <a:r>
              <a:rPr lang="ru-RU" sz="2000" dirty="0"/>
              <a:t>В. Непослушный медвежонок (Якутская сказка)</a:t>
            </a:r>
          </a:p>
          <a:p>
            <a:r>
              <a:rPr lang="ru-RU" sz="2000" dirty="0"/>
              <a:t>Г. Медвежьи истории (Эвенкийская сказка)</a:t>
            </a:r>
          </a:p>
          <a:p>
            <a:r>
              <a:rPr lang="ru-RU" sz="2000" dirty="0"/>
              <a:t>Д. «</a:t>
            </a:r>
            <a:r>
              <a:rPr lang="ru-RU" sz="2000" dirty="0" err="1"/>
              <a:t>Айога</a:t>
            </a:r>
            <a:r>
              <a:rPr lang="ru-RU" sz="2000" dirty="0"/>
              <a:t>» (нанайская сказка)</a:t>
            </a:r>
          </a:p>
        </p:txBody>
      </p:sp>
      <p:sp>
        <p:nvSpPr>
          <p:cNvPr id="17" name="Управляющая кнопка: &quot;Вперед&quot; или &quot;Следующий&quot;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2CEE09D-60C6-8D54-DB39-95A0AA40C195}"/>
              </a:ext>
            </a:extLst>
          </p:cNvPr>
          <p:cNvSpPr/>
          <p:nvPr/>
        </p:nvSpPr>
        <p:spPr>
          <a:xfrm>
            <a:off x="10295467" y="5977467"/>
            <a:ext cx="1136483" cy="654669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9661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F64F4-5A8D-A709-2C15-231AB6865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A0CF40-3ED1-92EF-DE60-7EE0B5A47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267" y="895513"/>
            <a:ext cx="2261134" cy="310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96E13F-AA15-4821-34F3-1C525B9B5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63" y="3984790"/>
            <a:ext cx="2892673" cy="19112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D65AB1-0794-5A09-ED80-09B72843C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988" y="4419825"/>
            <a:ext cx="3599640" cy="20330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C7AF3C-A26F-B5E5-EBFE-A94A2EE3B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32" y="1041605"/>
            <a:ext cx="2730536" cy="18272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D28398-8EF4-9E4C-ACB2-94EBA5E98A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698" y="4772930"/>
            <a:ext cx="3241806" cy="182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3EE596-5B9C-4F97-F6B8-63C371F76F07}"/>
              </a:ext>
            </a:extLst>
          </p:cNvPr>
          <p:cNvSpPr txBox="1"/>
          <p:nvPr/>
        </p:nvSpPr>
        <p:spPr>
          <a:xfrm>
            <a:off x="999708" y="3318999"/>
            <a:ext cx="53395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В. Непослушный медвежонок (Якутская сказка)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08E1B2-4F5E-0527-F6A1-2772D08E2419}"/>
              </a:ext>
            </a:extLst>
          </p:cNvPr>
          <p:cNvSpPr txBox="1"/>
          <p:nvPr/>
        </p:nvSpPr>
        <p:spPr>
          <a:xfrm>
            <a:off x="6786867" y="3989735"/>
            <a:ext cx="47413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А. «Как обманули змея» (нивхская сказка)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A066A8-3B40-4632-23E4-97E658A7A371}"/>
              </a:ext>
            </a:extLst>
          </p:cNvPr>
          <p:cNvSpPr txBox="1"/>
          <p:nvPr/>
        </p:nvSpPr>
        <p:spPr>
          <a:xfrm>
            <a:off x="3153180" y="2105763"/>
            <a:ext cx="4876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Г. Медвежьи истории (Эвенкийская сказка)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96CD12-0078-A3A7-15A0-8319BC2E423A}"/>
              </a:ext>
            </a:extLst>
          </p:cNvPr>
          <p:cNvSpPr txBox="1"/>
          <p:nvPr/>
        </p:nvSpPr>
        <p:spPr>
          <a:xfrm>
            <a:off x="8518929" y="198603"/>
            <a:ext cx="3759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Д. «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Айога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 (нанайская сказка)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DA417F-3FA6-EE7C-3194-753FBD74804D}"/>
              </a:ext>
            </a:extLst>
          </p:cNvPr>
          <p:cNvSpPr txBox="1"/>
          <p:nvPr/>
        </p:nvSpPr>
        <p:spPr>
          <a:xfrm>
            <a:off x="2836334" y="321395"/>
            <a:ext cx="5096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Б. «Ворон-обманщик» (ительменская сказка)</a:t>
            </a:r>
            <a:endParaRPr lang="ru-RU" dirty="0"/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1FDC6680-330F-0539-2687-385B7572F1C9}"/>
              </a:ext>
            </a:extLst>
          </p:cNvPr>
          <p:cNvCxnSpPr>
            <a:cxnSpLocks/>
          </p:cNvCxnSpPr>
          <p:nvPr/>
        </p:nvCxnSpPr>
        <p:spPr>
          <a:xfrm flipH="1">
            <a:off x="3066703" y="1012186"/>
            <a:ext cx="1107364" cy="5895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94C494F9-6AA7-6ACE-737F-A2363D2A4D25}"/>
              </a:ext>
            </a:extLst>
          </p:cNvPr>
          <p:cNvCxnSpPr>
            <a:cxnSpLocks/>
          </p:cNvCxnSpPr>
          <p:nvPr/>
        </p:nvCxnSpPr>
        <p:spPr>
          <a:xfrm flipH="1">
            <a:off x="3539638" y="3785863"/>
            <a:ext cx="877056" cy="5978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AD71AC43-6E29-790D-DA86-DFC68FB1ECA2}"/>
              </a:ext>
            </a:extLst>
          </p:cNvPr>
          <p:cNvCxnSpPr>
            <a:cxnSpLocks/>
          </p:cNvCxnSpPr>
          <p:nvPr/>
        </p:nvCxnSpPr>
        <p:spPr>
          <a:xfrm flipH="1">
            <a:off x="10374591" y="598713"/>
            <a:ext cx="389200" cy="67207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7B1ECD94-DDF9-CAFB-F85A-C005C80849C6}"/>
              </a:ext>
            </a:extLst>
          </p:cNvPr>
          <p:cNvCxnSpPr>
            <a:cxnSpLocks/>
          </p:cNvCxnSpPr>
          <p:nvPr/>
        </p:nvCxnSpPr>
        <p:spPr>
          <a:xfrm>
            <a:off x="6339299" y="2607666"/>
            <a:ext cx="0" cy="15502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79CF5415-B3E2-8E34-598E-B7EB0217F780}"/>
              </a:ext>
            </a:extLst>
          </p:cNvPr>
          <p:cNvCxnSpPr>
            <a:cxnSpLocks/>
          </p:cNvCxnSpPr>
          <p:nvPr/>
        </p:nvCxnSpPr>
        <p:spPr>
          <a:xfrm>
            <a:off x="7831339" y="4299155"/>
            <a:ext cx="354523" cy="6699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13129EC-141B-22E9-916C-2B51F5F6A8F0}"/>
              </a:ext>
            </a:extLst>
          </p:cNvPr>
          <p:cNvSpPr txBox="1"/>
          <p:nvPr/>
        </p:nvSpPr>
        <p:spPr>
          <a:xfrm>
            <a:off x="395010" y="227873"/>
            <a:ext cx="181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ОТВЕТЫ:</a:t>
            </a:r>
          </a:p>
        </p:txBody>
      </p:sp>
      <p:sp>
        <p:nvSpPr>
          <p:cNvPr id="38" name="Управляющая кнопка: &quot;На главную&quot; 3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400A413E-F0C6-3D44-A306-FE99BA63A02F}"/>
              </a:ext>
            </a:extLst>
          </p:cNvPr>
          <p:cNvSpPr/>
          <p:nvPr/>
        </p:nvSpPr>
        <p:spPr>
          <a:xfrm>
            <a:off x="395010" y="5977467"/>
            <a:ext cx="688723" cy="65266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763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BD1B65-4129-135B-A7DA-C77BD85DC4D9}"/>
              </a:ext>
            </a:extLst>
          </p:cNvPr>
          <p:cNvSpPr txBox="1"/>
          <p:nvPr/>
        </p:nvSpPr>
        <p:spPr>
          <a:xfrm>
            <a:off x="1794935" y="1613118"/>
            <a:ext cx="911013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Вспомните имя </a:t>
            </a:r>
            <a:r>
              <a:rPr lang="ru-RU" sz="2800" b="1" dirty="0"/>
              <a:t>охотника, проводника и участника </a:t>
            </a:r>
            <a:r>
              <a:rPr lang="ru-RU" sz="2800" dirty="0"/>
              <a:t>экспедиций В. К. Арсеньева 1906 и 1907 годов, который, </a:t>
            </a:r>
            <a:r>
              <a:rPr lang="ru-RU" sz="2800" b="1" dirty="0"/>
              <a:t>рассказывал Арсеньеву</a:t>
            </a:r>
            <a:r>
              <a:rPr lang="ru-RU" sz="2800" dirty="0"/>
              <a:t>, во время путешествий по Уссурийской тайге, о тигре, которого называл </a:t>
            </a:r>
            <a:r>
              <a:rPr lang="ru-RU" sz="2800" b="1" dirty="0"/>
              <a:t>амба</a:t>
            </a:r>
            <a:r>
              <a:rPr lang="ru-RU" sz="2800" dirty="0"/>
              <a:t>.</a:t>
            </a:r>
          </a:p>
        </p:txBody>
      </p:sp>
      <p:sp>
        <p:nvSpPr>
          <p:cNvPr id="4" name="Управляющая кнопка: &quot;Вперед&quot; или &quot;Следующи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6D0EB13-B4F6-C1BC-B0E5-A64F75EB6742}"/>
              </a:ext>
            </a:extLst>
          </p:cNvPr>
          <p:cNvSpPr/>
          <p:nvPr/>
        </p:nvSpPr>
        <p:spPr>
          <a:xfrm>
            <a:off x="10845800" y="5681133"/>
            <a:ext cx="973667" cy="677334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03FBAB-5540-E18A-C1E4-EEEE03F520D3}"/>
              </a:ext>
            </a:extLst>
          </p:cNvPr>
          <p:cNvSpPr txBox="1"/>
          <p:nvPr/>
        </p:nvSpPr>
        <p:spPr>
          <a:xfrm>
            <a:off x="1210734" y="694267"/>
            <a:ext cx="3005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Задание:</a:t>
            </a:r>
          </a:p>
        </p:txBody>
      </p:sp>
    </p:spTree>
    <p:extLst>
      <p:ext uri="{BB962C8B-B14F-4D97-AF65-F5344CB8AC3E}">
        <p14:creationId xmlns:p14="http://schemas.microsoft.com/office/powerpoint/2010/main" val="3539017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&quot;На главную&quot;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52556F1-1400-970A-E93E-4D64B3663412}"/>
              </a:ext>
            </a:extLst>
          </p:cNvPr>
          <p:cNvSpPr/>
          <p:nvPr/>
        </p:nvSpPr>
        <p:spPr>
          <a:xfrm>
            <a:off x="262467" y="5884332"/>
            <a:ext cx="939800" cy="694267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758EC-F2E9-9A22-21A1-E23A10F2C7D7}"/>
              </a:ext>
            </a:extLst>
          </p:cNvPr>
          <p:cNvSpPr txBox="1"/>
          <p:nvPr/>
        </p:nvSpPr>
        <p:spPr>
          <a:xfrm>
            <a:off x="1202267" y="880534"/>
            <a:ext cx="401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Ответ: Дерсу Узала</a:t>
            </a:r>
          </a:p>
        </p:txBody>
      </p:sp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BD582B07-AB28-BA05-7F9C-04ED82BED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532" y="1833033"/>
            <a:ext cx="6841067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F964E8-5115-2E5E-27D1-0FE847A77A24}"/>
              </a:ext>
            </a:extLst>
          </p:cNvPr>
          <p:cNvSpPr txBox="1"/>
          <p:nvPr/>
        </p:nvSpPr>
        <p:spPr>
          <a:xfrm>
            <a:off x="6798733" y="5769800"/>
            <a:ext cx="49694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u="none" strike="noStrike" dirty="0">
                <a:effectLst/>
              </a:rPr>
              <a:t>Кадр из фильма «Дерсу Узала» 1975</a:t>
            </a:r>
            <a:endParaRPr lang="ru-RU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67C52F-EC6C-2244-03C9-ADBF747E6E47}"/>
              </a:ext>
            </a:extLst>
          </p:cNvPr>
          <p:cNvSpPr txBox="1"/>
          <p:nvPr/>
        </p:nvSpPr>
        <p:spPr>
          <a:xfrm>
            <a:off x="389465" y="1907222"/>
            <a:ext cx="353906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Дерсу Узала </a:t>
            </a:r>
            <a:r>
              <a:rPr lang="ru-RU" sz="2000" dirty="0"/>
              <a:t>— персонаж повестей русского путешественника, географа, этнографа, писателя </a:t>
            </a:r>
            <a:r>
              <a:rPr lang="ru-RU" sz="2000" b="1" dirty="0"/>
              <a:t>Владимира </a:t>
            </a:r>
            <a:r>
              <a:rPr lang="ru-RU" sz="2000" b="1" dirty="0" err="1"/>
              <a:t>Клавдиевича</a:t>
            </a:r>
            <a:r>
              <a:rPr lang="ru-RU" sz="2000" b="1" dirty="0"/>
              <a:t> Арсеньева </a:t>
            </a:r>
            <a:r>
              <a:rPr lang="ru-RU" sz="2000" dirty="0"/>
              <a:t>«По Уссурийскому краю» и «Дерсу Узала». Также образ Дерсу Узала представлен в художественных фильмах.</a:t>
            </a:r>
          </a:p>
        </p:txBody>
      </p:sp>
    </p:spTree>
    <p:extLst>
      <p:ext uri="{BB962C8B-B14F-4D97-AF65-F5344CB8AC3E}">
        <p14:creationId xmlns:p14="http://schemas.microsoft.com/office/powerpoint/2010/main" val="1143054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8090A1-0A05-310A-8A39-A83A9CE642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833" t="3580" r="35093" b="61605"/>
          <a:stretch>
            <a:fillRect/>
          </a:stretch>
        </p:blipFill>
        <p:spPr>
          <a:xfrm>
            <a:off x="3764002" y="736599"/>
            <a:ext cx="3855997" cy="29548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7C7251-2496-4E81-4786-E85614B3025F}"/>
              </a:ext>
            </a:extLst>
          </p:cNvPr>
          <p:cNvSpPr txBox="1"/>
          <p:nvPr/>
        </p:nvSpPr>
        <p:spPr>
          <a:xfrm>
            <a:off x="4758267" y="4605867"/>
            <a:ext cx="215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Молодцы!</a:t>
            </a:r>
          </a:p>
        </p:txBody>
      </p:sp>
    </p:spTree>
    <p:extLst>
      <p:ext uri="{BB962C8B-B14F-4D97-AF65-F5344CB8AC3E}">
        <p14:creationId xmlns:p14="http://schemas.microsoft.com/office/powerpoint/2010/main" val="159148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7E40AB3-D816-B78C-EBCC-1E17286BF5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172002"/>
              </p:ext>
            </p:extLst>
          </p:nvPr>
        </p:nvGraphicFramePr>
        <p:xfrm>
          <a:off x="4571999" y="1583263"/>
          <a:ext cx="3278718" cy="5017992"/>
        </p:xfrm>
        <a:graphic>
          <a:graphicData uri="http://schemas.openxmlformats.org/drawingml/2006/table">
            <a:tbl>
              <a:tblPr firstRow="1" firstCol="1" bandRow="1"/>
              <a:tblGrid>
                <a:gridCol w="466918">
                  <a:extLst>
                    <a:ext uri="{9D8B030D-6E8A-4147-A177-3AD203B41FA5}">
                      <a16:colId xmlns:a16="http://schemas.microsoft.com/office/drawing/2014/main" val="4067699681"/>
                    </a:ext>
                  </a:extLst>
                </a:gridCol>
                <a:gridCol w="466918">
                  <a:extLst>
                    <a:ext uri="{9D8B030D-6E8A-4147-A177-3AD203B41FA5}">
                      <a16:colId xmlns:a16="http://schemas.microsoft.com/office/drawing/2014/main" val="3407036073"/>
                    </a:ext>
                  </a:extLst>
                </a:gridCol>
                <a:gridCol w="466918">
                  <a:extLst>
                    <a:ext uri="{9D8B030D-6E8A-4147-A177-3AD203B41FA5}">
                      <a16:colId xmlns:a16="http://schemas.microsoft.com/office/drawing/2014/main" val="797433737"/>
                    </a:ext>
                  </a:extLst>
                </a:gridCol>
                <a:gridCol w="588559">
                  <a:extLst>
                    <a:ext uri="{9D8B030D-6E8A-4147-A177-3AD203B41FA5}">
                      <a16:colId xmlns:a16="http://schemas.microsoft.com/office/drawing/2014/main" val="2825758127"/>
                    </a:ext>
                  </a:extLst>
                </a:gridCol>
                <a:gridCol w="426682">
                  <a:extLst>
                    <a:ext uri="{9D8B030D-6E8A-4147-A177-3AD203B41FA5}">
                      <a16:colId xmlns:a16="http://schemas.microsoft.com/office/drawing/2014/main" val="3986234436"/>
                    </a:ext>
                  </a:extLst>
                </a:gridCol>
                <a:gridCol w="426682">
                  <a:extLst>
                    <a:ext uri="{9D8B030D-6E8A-4147-A177-3AD203B41FA5}">
                      <a16:colId xmlns:a16="http://schemas.microsoft.com/office/drawing/2014/main" val="614962238"/>
                    </a:ext>
                  </a:extLst>
                </a:gridCol>
                <a:gridCol w="436041">
                  <a:extLst>
                    <a:ext uri="{9D8B030D-6E8A-4147-A177-3AD203B41FA5}">
                      <a16:colId xmlns:a16="http://schemas.microsoft.com/office/drawing/2014/main" val="3248983306"/>
                    </a:ext>
                  </a:extLst>
                </a:gridCol>
              </a:tblGrid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Р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А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О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Э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Х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С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Е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885030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Ы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Й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Л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Ъ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Ъ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О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Н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6338384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Б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З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Е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Щ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Ж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Б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Ш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7483804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О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К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Н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Ж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Э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И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З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962430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Л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Т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Е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Э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П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Р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Ъ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0792676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О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Л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В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Ж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Г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А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Э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9228737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В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Ъ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О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Х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О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Т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А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7432355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С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Ь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Д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Н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Щ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Е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Щ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3015825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Т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Х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С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Ж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Д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Л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Г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2826722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В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Ш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Т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Ъ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Л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Ь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Л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001721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О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В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В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Ы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П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С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Ъ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120540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Ы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Б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О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З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В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Т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Х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972098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Ж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Р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Щ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Ж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Щ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В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Н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60813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Ш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Г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П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Э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Ъ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О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Г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04873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BEC8822-86EA-BF15-F368-9518E64A02F2}"/>
              </a:ext>
            </a:extLst>
          </p:cNvPr>
          <p:cNvSpPr txBox="1"/>
          <p:nvPr/>
        </p:nvSpPr>
        <p:spPr>
          <a:xfrm>
            <a:off x="601134" y="139639"/>
            <a:ext cx="10820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 err="1"/>
              <a:t>Филворд</a:t>
            </a:r>
            <a:r>
              <a:rPr lang="ru-RU" sz="2400" dirty="0"/>
              <a:t>. Найдите слова.</a:t>
            </a:r>
          </a:p>
          <a:p>
            <a:pPr algn="ctr"/>
            <a:r>
              <a:rPr lang="ru-RU" sz="2400" dirty="0"/>
              <a:t>Какие четыре занятия характерны для всех коренных народов Севера?</a:t>
            </a:r>
          </a:p>
        </p:txBody>
      </p:sp>
      <p:sp>
        <p:nvSpPr>
          <p:cNvPr id="3" name="Управляющая кнопка: &quot;Вперед&quot; или &quot;Следующий&quot;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72650C4-605F-CAF5-AE6A-5D5B4991E5C9}"/>
              </a:ext>
            </a:extLst>
          </p:cNvPr>
          <p:cNvSpPr/>
          <p:nvPr/>
        </p:nvSpPr>
        <p:spPr>
          <a:xfrm>
            <a:off x="11328400" y="6070600"/>
            <a:ext cx="694267" cy="647761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923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1BD36-3CE0-8BBB-A5D6-3ED5AC30E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D57EF0D-71F0-99A3-F231-A710BB094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145928"/>
              </p:ext>
            </p:extLst>
          </p:nvPr>
        </p:nvGraphicFramePr>
        <p:xfrm>
          <a:off x="4571999" y="1583263"/>
          <a:ext cx="3278718" cy="5017992"/>
        </p:xfrm>
        <a:graphic>
          <a:graphicData uri="http://schemas.openxmlformats.org/drawingml/2006/table">
            <a:tbl>
              <a:tblPr firstRow="1" firstCol="1" bandRow="1"/>
              <a:tblGrid>
                <a:gridCol w="466918">
                  <a:extLst>
                    <a:ext uri="{9D8B030D-6E8A-4147-A177-3AD203B41FA5}">
                      <a16:colId xmlns:a16="http://schemas.microsoft.com/office/drawing/2014/main" val="4067699681"/>
                    </a:ext>
                  </a:extLst>
                </a:gridCol>
                <a:gridCol w="466918">
                  <a:extLst>
                    <a:ext uri="{9D8B030D-6E8A-4147-A177-3AD203B41FA5}">
                      <a16:colId xmlns:a16="http://schemas.microsoft.com/office/drawing/2014/main" val="3407036073"/>
                    </a:ext>
                  </a:extLst>
                </a:gridCol>
                <a:gridCol w="466918">
                  <a:extLst>
                    <a:ext uri="{9D8B030D-6E8A-4147-A177-3AD203B41FA5}">
                      <a16:colId xmlns:a16="http://schemas.microsoft.com/office/drawing/2014/main" val="797433737"/>
                    </a:ext>
                  </a:extLst>
                </a:gridCol>
                <a:gridCol w="588559">
                  <a:extLst>
                    <a:ext uri="{9D8B030D-6E8A-4147-A177-3AD203B41FA5}">
                      <a16:colId xmlns:a16="http://schemas.microsoft.com/office/drawing/2014/main" val="2825758127"/>
                    </a:ext>
                  </a:extLst>
                </a:gridCol>
                <a:gridCol w="426682">
                  <a:extLst>
                    <a:ext uri="{9D8B030D-6E8A-4147-A177-3AD203B41FA5}">
                      <a16:colId xmlns:a16="http://schemas.microsoft.com/office/drawing/2014/main" val="3986234436"/>
                    </a:ext>
                  </a:extLst>
                </a:gridCol>
                <a:gridCol w="426682">
                  <a:extLst>
                    <a:ext uri="{9D8B030D-6E8A-4147-A177-3AD203B41FA5}">
                      <a16:colId xmlns:a16="http://schemas.microsoft.com/office/drawing/2014/main" val="614962238"/>
                    </a:ext>
                  </a:extLst>
                </a:gridCol>
                <a:gridCol w="436041">
                  <a:extLst>
                    <a:ext uri="{9D8B030D-6E8A-4147-A177-3AD203B41FA5}">
                      <a16:colId xmlns:a16="http://schemas.microsoft.com/office/drawing/2014/main" val="3248983306"/>
                    </a:ext>
                  </a:extLst>
                </a:gridCol>
              </a:tblGrid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Р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А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О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Э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Х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С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Е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885030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Ы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Й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Л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Ъ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Ъ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О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Н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6338384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Б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З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Е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Щ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Ж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Б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Ш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7483804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О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К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Н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Ж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Э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И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З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962430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Л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Т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Е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Э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П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Р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Ъ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0792676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О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Л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Ж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Г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А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Э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9228737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Ъ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О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Х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О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Т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А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432355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С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Ь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Д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Н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Щ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Е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Щ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3015825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Т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Х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С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Ж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Д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Л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Г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2826722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Ш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Т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Ъ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Л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Ь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Л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001721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О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В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Ы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П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С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Ъ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120540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Ы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Б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О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З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В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Т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Х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972098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Ж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Р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Щ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Ж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Щ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Н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60813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Ш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Г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П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Э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Ъ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О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Г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04873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E771746-9F32-3BCA-B7E8-F7F77B1D12CF}"/>
              </a:ext>
            </a:extLst>
          </p:cNvPr>
          <p:cNvSpPr txBox="1"/>
          <p:nvPr/>
        </p:nvSpPr>
        <p:spPr>
          <a:xfrm>
            <a:off x="601134" y="139639"/>
            <a:ext cx="10820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</a:rPr>
              <a:t>Какие четыре занятия характерны для всех коренных народов Севера?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Ответы: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Управляющая кнопка: &quot;На главную&quot;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EABC0CD-13C8-29AD-E25B-B3C44F37A21E}"/>
              </a:ext>
            </a:extLst>
          </p:cNvPr>
          <p:cNvSpPr/>
          <p:nvPr/>
        </p:nvSpPr>
        <p:spPr>
          <a:xfrm>
            <a:off x="220134" y="6163733"/>
            <a:ext cx="795866" cy="554628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496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6CA517-152A-B13A-E6BC-8AC949178B4A}"/>
              </a:ext>
            </a:extLst>
          </p:cNvPr>
          <p:cNvSpPr txBox="1"/>
          <p:nvPr/>
        </p:nvSpPr>
        <p:spPr>
          <a:xfrm>
            <a:off x="3124200" y="19305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Определите какому животному принадлежит след (соедините картинки)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9C98C1-2CB2-B1B2-8E70-CE4295D45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939" y="794010"/>
            <a:ext cx="2441529" cy="15492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606358-B1D3-7DD4-2777-36CB5CB81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939" y="2574662"/>
            <a:ext cx="2441528" cy="14454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AE8F31-D3D5-0BE4-511D-C8E69A774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484" y="4575679"/>
            <a:ext cx="2210311" cy="12551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84A90F-534B-08D2-5C3C-3A5308D45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38" y="4496740"/>
            <a:ext cx="1531430" cy="13340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404902-C3B6-348D-1FA8-41FE56EA75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169" y="4725383"/>
            <a:ext cx="1970097" cy="19393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FEB8C3-3F32-544E-42C5-D440141F6F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1361" y="2881945"/>
            <a:ext cx="2637712" cy="1755647"/>
          </a:xfrm>
          <a:prstGeom prst="rect">
            <a:avLst/>
          </a:prstGeom>
        </p:spPr>
      </p:pic>
      <p:sp>
        <p:nvSpPr>
          <p:cNvPr id="2" name="Управляющая кнопка: &quot;Вперед&quot; или &quot;Следующий&quot;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CD68563-8CA1-8186-2FF2-C52E0FCF8468}"/>
              </a:ext>
            </a:extLst>
          </p:cNvPr>
          <p:cNvSpPr/>
          <p:nvPr/>
        </p:nvSpPr>
        <p:spPr>
          <a:xfrm>
            <a:off x="10879667" y="5830820"/>
            <a:ext cx="795866" cy="756247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DFA038-380B-BB41-17E9-96388D8651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8483" y="844810"/>
            <a:ext cx="2810500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05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511E2-4C09-E275-3033-DB8D750D7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1C8323-BB34-E5B9-7AEB-A74D0A15121A}"/>
              </a:ext>
            </a:extLst>
          </p:cNvPr>
          <p:cNvSpPr txBox="1"/>
          <p:nvPr/>
        </p:nvSpPr>
        <p:spPr>
          <a:xfrm>
            <a:off x="3124200" y="19305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Определите какому животному принадлежит след (соедините картинки)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482BA8-9168-EDF1-636B-B116FC066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939" y="794010"/>
            <a:ext cx="2441529" cy="15492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22FF07-0112-7519-2360-EEB54A069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939" y="2574662"/>
            <a:ext cx="2441528" cy="14454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C7239F-D8CA-0E42-93B7-63DC2717F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484" y="4575679"/>
            <a:ext cx="2210311" cy="12551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1A367F-6E59-4241-E479-91FF8B277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38" y="4496740"/>
            <a:ext cx="1531430" cy="13340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10FE658-4D14-45F5-518C-871771C566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169" y="4725383"/>
            <a:ext cx="1970097" cy="19393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659B6F-C0C8-D154-94B8-A6F30C0862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1361" y="2881945"/>
            <a:ext cx="2637712" cy="1755647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9EB3E5F-6356-12E8-2371-90464F92FCF4}"/>
              </a:ext>
            </a:extLst>
          </p:cNvPr>
          <p:cNvCxnSpPr/>
          <p:nvPr/>
        </p:nvCxnSpPr>
        <p:spPr>
          <a:xfrm>
            <a:off x="3970867" y="1413933"/>
            <a:ext cx="3894666" cy="39793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6E56A0A-DF94-9081-C1EE-AF349BC041E7}"/>
              </a:ext>
            </a:extLst>
          </p:cNvPr>
          <p:cNvCxnSpPr/>
          <p:nvPr/>
        </p:nvCxnSpPr>
        <p:spPr>
          <a:xfrm flipV="1">
            <a:off x="3962400" y="2032000"/>
            <a:ext cx="3488267" cy="12530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F6621791-CFFB-9C39-BF0E-84B88B08AFEA}"/>
              </a:ext>
            </a:extLst>
          </p:cNvPr>
          <p:cNvCxnSpPr/>
          <p:nvPr/>
        </p:nvCxnSpPr>
        <p:spPr>
          <a:xfrm flipV="1">
            <a:off x="4656667" y="4114800"/>
            <a:ext cx="2929466" cy="1066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Управляющая кнопка: &quot;Вперед&quot; или &quot;Следующий&quot;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D636362-DB59-A64B-EE91-86906ABC8811}"/>
              </a:ext>
            </a:extLst>
          </p:cNvPr>
          <p:cNvSpPr/>
          <p:nvPr/>
        </p:nvSpPr>
        <p:spPr>
          <a:xfrm>
            <a:off x="10837332" y="5830820"/>
            <a:ext cx="795867" cy="77318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9AD3275-50A9-535E-B36F-44760A0CB4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6133" y="912032"/>
            <a:ext cx="2810500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89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13F816-5216-720A-98BD-A0FE374CB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29" y="4408367"/>
            <a:ext cx="2257282" cy="15311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402777-31EC-48FD-4445-419B2BB82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910" y="4408367"/>
            <a:ext cx="1639501" cy="15311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40940E-5F8B-1DDB-87DA-9BE1E60EB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552" y="2366482"/>
            <a:ext cx="2020911" cy="1682433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9CD715-5ACB-0739-DA79-EB5DE7B38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629" y="2442117"/>
            <a:ext cx="2171923" cy="15311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1D62F7-F489-D760-0818-F0A9A2D3B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7430" y="391924"/>
            <a:ext cx="2511050" cy="12998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464931-B6DF-17D0-F342-8B9165FFDD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12" y="560875"/>
            <a:ext cx="2020911" cy="14461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927752-0B94-F4A9-04AC-2C8D6A41AA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7970" y="277334"/>
            <a:ext cx="2731429" cy="2079410"/>
          </a:xfrm>
          <a:prstGeom prst="rect">
            <a:avLst/>
          </a:prstGeom>
        </p:spPr>
      </p:pic>
      <p:pic>
        <p:nvPicPr>
          <p:cNvPr id="10" name="Рисунок 9" descr="Picture background">
            <a:extLst>
              <a:ext uri="{FF2B5EF4-FFF2-40B4-BE49-F238E27FC236}">
                <a16:creationId xmlns:a16="http://schemas.microsoft.com/office/drawing/2014/main" id="{A1109986-40DE-BDFF-D94E-D2ABEEB739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70" y="4396102"/>
            <a:ext cx="2806913" cy="1869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06C432-FCE8-6B24-A499-2E89E67A3C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53" y="2473703"/>
            <a:ext cx="2713461" cy="1805440"/>
          </a:xfrm>
          <a:prstGeom prst="rect">
            <a:avLst/>
          </a:prstGeom>
          <a:noFill/>
        </p:spPr>
      </p:pic>
      <p:sp>
        <p:nvSpPr>
          <p:cNvPr id="12" name="Управляющая кнопка: &quot;Вперед&quot; или &quot;Следующий&quot;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6034AA4-D2ED-EDB3-1685-CE2885565167}"/>
              </a:ext>
            </a:extLst>
          </p:cNvPr>
          <p:cNvSpPr/>
          <p:nvPr/>
        </p:nvSpPr>
        <p:spPr>
          <a:xfrm>
            <a:off x="11015133" y="5937615"/>
            <a:ext cx="795867" cy="700251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016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1FB18-D49C-F49F-9252-AE03712FC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D23451-82B9-D45E-54B7-FE9E7AB1B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29" y="4408367"/>
            <a:ext cx="2257282" cy="15311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F1FD62-2472-75CE-598B-A5D654DCE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910" y="4408367"/>
            <a:ext cx="1639501" cy="15311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25025E-F786-A560-BEA2-66C282A21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552" y="2366482"/>
            <a:ext cx="2020911" cy="1682433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567923-719C-7698-AD48-2E048E74E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629" y="2442117"/>
            <a:ext cx="2171923" cy="15311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3AB643-C34E-8EEC-7472-93BD6B54F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7430" y="391924"/>
            <a:ext cx="2511050" cy="12998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9417DD-9C26-95C2-B72E-3E313ACAC6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12" y="560875"/>
            <a:ext cx="2020911" cy="14461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C5BFB2-CE65-F8AC-B2EE-24C522434C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7970" y="277334"/>
            <a:ext cx="2731429" cy="2079410"/>
          </a:xfrm>
          <a:prstGeom prst="rect">
            <a:avLst/>
          </a:prstGeom>
        </p:spPr>
      </p:pic>
      <p:pic>
        <p:nvPicPr>
          <p:cNvPr id="10" name="Рисунок 9" descr="Picture background">
            <a:extLst>
              <a:ext uri="{FF2B5EF4-FFF2-40B4-BE49-F238E27FC236}">
                <a16:creationId xmlns:a16="http://schemas.microsoft.com/office/drawing/2014/main" id="{C7A6932A-275A-BFB5-F1AF-88A3A75BC8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70" y="4396102"/>
            <a:ext cx="2806913" cy="18699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04C3D60-5FB4-0F08-AB38-ACB440A98520}"/>
              </a:ext>
            </a:extLst>
          </p:cNvPr>
          <p:cNvCxnSpPr>
            <a:stCxn id="6" idx="3"/>
          </p:cNvCxnSpPr>
          <p:nvPr/>
        </p:nvCxnSpPr>
        <p:spPr>
          <a:xfrm>
            <a:off x="5678480" y="1041843"/>
            <a:ext cx="1933053" cy="238715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3842E78-6C38-2B17-8CA4-7C334E91D0B2}"/>
              </a:ext>
            </a:extLst>
          </p:cNvPr>
          <p:cNvCxnSpPr/>
          <p:nvPr/>
        </p:nvCxnSpPr>
        <p:spPr>
          <a:xfrm flipV="1">
            <a:off x="5528733" y="1691762"/>
            <a:ext cx="2057400" cy="307497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7886808-1F9E-10F9-6E9F-80632CFF2F25}"/>
              </a:ext>
            </a:extLst>
          </p:cNvPr>
          <p:cNvCxnSpPr/>
          <p:nvPr/>
        </p:nvCxnSpPr>
        <p:spPr>
          <a:xfrm>
            <a:off x="5325533" y="3132667"/>
            <a:ext cx="2209800" cy="188806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Управляющая кнопка: &quot;На главную&quot; 17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AAF0C4BD-A8E4-FB4B-FDFB-2605CEA5CAFD}"/>
              </a:ext>
            </a:extLst>
          </p:cNvPr>
          <p:cNvSpPr/>
          <p:nvPr/>
        </p:nvSpPr>
        <p:spPr>
          <a:xfrm>
            <a:off x="347133" y="6070600"/>
            <a:ext cx="674496" cy="677333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3CB5A40-072A-8991-7E8A-DA520E458F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85080" y="2474137"/>
            <a:ext cx="2712955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183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997</Words>
  <Application>Microsoft Office PowerPoint</Application>
  <PresentationFormat>Широкоэкранный</PresentationFormat>
  <Paragraphs>295</Paragraphs>
  <Slides>34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DengXian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Mariya Yaryga</dc:creator>
  <cp:lastModifiedBy>Mariya Yaryga</cp:lastModifiedBy>
  <cp:revision>14</cp:revision>
  <dcterms:created xsi:type="dcterms:W3CDTF">2026-02-05T10:20:32Z</dcterms:created>
  <dcterms:modified xsi:type="dcterms:W3CDTF">2026-03-23T05:44:50Z</dcterms:modified>
</cp:coreProperties>
</file>