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73" r:id="rId3"/>
    <p:sldId id="280" r:id="rId4"/>
    <p:sldId id="258" r:id="rId5"/>
    <p:sldId id="277" r:id="rId6"/>
    <p:sldId id="278" r:id="rId7"/>
    <p:sldId id="257" r:id="rId8"/>
    <p:sldId id="276" r:id="rId9"/>
    <p:sldId id="262" r:id="rId10"/>
    <p:sldId id="281" r:id="rId11"/>
    <p:sldId id="282" r:id="rId12"/>
    <p:sldId id="283" r:id="rId13"/>
    <p:sldId id="260" r:id="rId14"/>
    <p:sldId id="261" r:id="rId15"/>
    <p:sldId id="263" r:id="rId16"/>
    <p:sldId id="265" r:id="rId17"/>
    <p:sldId id="264" r:id="rId18"/>
    <p:sldId id="266" r:id="rId19"/>
    <p:sldId id="306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 panose="05000000000000000000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 panose="05020102010507070707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 panose="05000000000000000000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 panose="05000000000000000000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 panose="05020102010507070707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 panose="05000000000000000000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Z:\&#1059;&#1076;&#1101;&#1075;&#1077;&#1081;&#1089;&#1082;&#1080;&#1081;%20&#1103;&#1079;&#1099;&#1082;\&#1044;&#1048;&#1040;&#1051;&#1054;&#1043;%20&#1050;&#1059;&#1051;&#1068;&#1058;&#1059;&#1056;%20&#1085;&#1072;&#1088;&#1086;&#1076;&#1086;&#1074;%20&#1040;&#1084;&#1091;&#1088;&#1072;\2026\&#1082;&#1086;&#1084;&#1072;&#1085;&#1076;&#1072;%20&#1095;&#1080;&#1074;&#1103;&#1091;\&#1053;&#1086;&#1074;&#1072;&#1103;%20&#1087;&#1072;&#1087;&#1082;&#1072;\20260207_134955.mp4" TargetMode="External"/><Relationship Id="rId1" Type="http://schemas.microsoft.com/office/2007/relationships/media" Target="file:///Z:\&#1059;&#1076;&#1101;&#1075;&#1077;&#1081;&#1089;&#1082;&#1080;&#1081;%20&#1103;&#1079;&#1099;&#1082;\&#1044;&#1048;&#1040;&#1051;&#1054;&#1043;%20&#1050;&#1059;&#1051;&#1068;&#1058;&#1059;&#1056;%20&#1085;&#1072;&#1088;&#1086;&#1076;&#1086;&#1074;%20&#1040;&#1084;&#1091;&#1088;&#1072;\2026\&#1082;&#1086;&#1084;&#1072;&#1085;&#1076;&#1072;%20&#1095;&#1080;&#1074;&#1103;&#1091;\&#1053;&#1086;&#1074;&#1072;&#1103;%20&#1087;&#1072;&#1087;&#1082;&#1072;\20260207_134955.mp4" TargetMode="Externa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4a"/><Relationship Id="rId7" Type="http://schemas.openxmlformats.org/officeDocument/2006/relationships/image" Target="../media/image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5.m4a"/><Relationship Id="rId7" Type="http://schemas.openxmlformats.org/officeDocument/2006/relationships/image" Target="../media/image1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71800" y="2060848"/>
            <a:ext cx="6172200" cy="1894362"/>
          </a:xfrm>
        </p:spPr>
        <p:txBody>
          <a:bodyPr/>
          <a:lstStyle/>
          <a:p>
            <a:r>
              <a:rPr lang="ru-RU" dirty="0" smtClean="0"/>
              <a:t>Проектно-экспертная языковая команда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728" y="116632"/>
            <a:ext cx="6129017" cy="6042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3768" y="3573016"/>
            <a:ext cx="6172200" cy="1865802"/>
          </a:xfrm>
        </p:spPr>
        <p:txBody>
          <a:bodyPr>
            <a:noAutofit/>
          </a:bodyPr>
          <a:lstStyle/>
          <a:p>
            <a:pPr algn="r"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</a:rPr>
              <a:t>Члены команды: </a:t>
            </a:r>
          </a:p>
          <a:p>
            <a:pPr algn="r"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</a:rPr>
              <a:t>Кялундзюга Ольга Степановна</a:t>
            </a:r>
          </a:p>
          <a:p>
            <a:pPr algn="r"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</a:rPr>
              <a:t>Зубарев </a:t>
            </a:r>
            <a:r>
              <a:rPr lang="ru-RU" sz="2400" dirty="0">
                <a:solidFill>
                  <a:schemeClr val="tx1"/>
                </a:solidFill>
              </a:rPr>
              <a:t>Денис – </a:t>
            </a:r>
            <a:r>
              <a:rPr lang="ru-RU" sz="2400" dirty="0" smtClean="0">
                <a:solidFill>
                  <a:schemeClr val="tx1"/>
                </a:solidFill>
              </a:rPr>
              <a:t>8 </a:t>
            </a:r>
            <a:r>
              <a:rPr lang="ru-RU" sz="2400" dirty="0" err="1" smtClean="0">
                <a:solidFill>
                  <a:schemeClr val="tx1"/>
                </a:solidFill>
              </a:rPr>
              <a:t>кл</a:t>
            </a:r>
            <a:r>
              <a:rPr lang="ru-RU" sz="2400" dirty="0" smtClean="0">
                <a:solidFill>
                  <a:schemeClr val="tx1"/>
                </a:solidFill>
              </a:rPr>
              <a:t>.</a:t>
            </a:r>
          </a:p>
          <a:p>
            <a:pPr algn="r">
              <a:spcBef>
                <a:spcPts val="0"/>
              </a:spcBef>
            </a:pPr>
            <a:r>
              <a:rPr lang="ru-RU" sz="2400" dirty="0" err="1" smtClean="0">
                <a:solidFill>
                  <a:schemeClr val="tx1"/>
                </a:solidFill>
              </a:rPr>
              <a:t>Горлинская</a:t>
            </a:r>
            <a:r>
              <a:rPr lang="ru-RU" sz="2400" dirty="0" smtClean="0">
                <a:solidFill>
                  <a:schemeClr val="tx1"/>
                </a:solidFill>
              </a:rPr>
              <a:t> Яна– 8 </a:t>
            </a:r>
            <a:r>
              <a:rPr lang="ru-RU" sz="2400" dirty="0" err="1" smtClean="0">
                <a:solidFill>
                  <a:schemeClr val="tx1"/>
                </a:solidFill>
              </a:rPr>
              <a:t>кл</a:t>
            </a:r>
            <a:r>
              <a:rPr lang="ru-RU" sz="2400" dirty="0" smtClean="0">
                <a:solidFill>
                  <a:schemeClr val="tx1"/>
                </a:solidFill>
              </a:rPr>
              <a:t>.</a:t>
            </a:r>
          </a:p>
          <a:p>
            <a:pPr algn="r"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</a:rPr>
              <a:t>Кялундзюга Олег – 8 </a:t>
            </a:r>
            <a:r>
              <a:rPr lang="ru-RU" sz="2400" dirty="0" err="1" smtClean="0">
                <a:solidFill>
                  <a:schemeClr val="tx1"/>
                </a:solidFill>
              </a:rPr>
              <a:t>кл</a:t>
            </a:r>
            <a:r>
              <a:rPr lang="ru-RU" sz="2400" dirty="0" smtClean="0">
                <a:solidFill>
                  <a:schemeClr val="tx1"/>
                </a:solidFill>
              </a:rPr>
              <a:t>.</a:t>
            </a:r>
          </a:p>
          <a:p>
            <a:pPr algn="r">
              <a:spcBef>
                <a:spcPts val="0"/>
              </a:spcBef>
            </a:pPr>
            <a:r>
              <a:rPr lang="ru-RU" sz="2400" dirty="0" err="1">
                <a:solidFill>
                  <a:schemeClr val="tx1"/>
                </a:solidFill>
              </a:rPr>
              <a:t>Шамшур</a:t>
            </a:r>
            <a:r>
              <a:rPr lang="ru-RU" sz="2400" dirty="0">
                <a:solidFill>
                  <a:schemeClr val="tx1"/>
                </a:solidFill>
              </a:rPr>
              <a:t> Илья – 7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кл</a:t>
            </a:r>
            <a:r>
              <a:rPr lang="ru-RU" sz="2400" dirty="0" smtClean="0">
                <a:solidFill>
                  <a:schemeClr val="tx1"/>
                </a:solidFill>
              </a:rPr>
              <a:t>.</a:t>
            </a:r>
          </a:p>
          <a:p>
            <a:pPr algn="r">
              <a:spcBef>
                <a:spcPts val="0"/>
              </a:spcBef>
            </a:pPr>
            <a:r>
              <a:rPr lang="ru-RU" sz="2400" dirty="0" err="1" smtClean="0">
                <a:solidFill>
                  <a:schemeClr val="tx1"/>
                </a:solidFill>
              </a:rPr>
              <a:t>Юкоменко</a:t>
            </a:r>
            <a:r>
              <a:rPr lang="ru-RU" sz="2400" dirty="0" smtClean="0">
                <a:solidFill>
                  <a:schemeClr val="tx1"/>
                </a:solidFill>
              </a:rPr>
              <a:t> Дарья– 6 </a:t>
            </a:r>
            <a:r>
              <a:rPr lang="ru-RU" sz="2400" dirty="0" err="1" smtClean="0">
                <a:solidFill>
                  <a:schemeClr val="tx1"/>
                </a:solidFill>
              </a:rPr>
              <a:t>кл</a:t>
            </a:r>
            <a:r>
              <a:rPr lang="ru-RU" sz="2400" dirty="0" smtClean="0">
                <a:solidFill>
                  <a:schemeClr val="tx1"/>
                </a:solidFill>
              </a:rPr>
              <a:t>.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517" y="1771461"/>
            <a:ext cx="4389437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/>
          <a:lstStyle/>
          <a:p>
            <a:r>
              <a:rPr lang="ru-RU" sz="2700" b="1" dirty="0">
                <a:solidFill>
                  <a:srgbClr val="575F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приготовления </a:t>
            </a:r>
            <a:r>
              <a:rPr lang="ru-RU" sz="2700" b="1" dirty="0" err="1" smtClean="0">
                <a:solidFill>
                  <a:srgbClr val="575F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endParaRPr lang="ru-RU" b="1" dirty="0"/>
          </a:p>
        </p:txBody>
      </p:sp>
      <p:pic>
        <p:nvPicPr>
          <p:cNvPr id="3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892307"/>
            <a:ext cx="2321889" cy="355261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534" y="884002"/>
            <a:ext cx="2511741" cy="345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Z:\Удэгейский язык\ДИАЛОГ КУЛЬТУР народов Амура\2026\команда чивяу\IMG_20260209_093616_94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3" t="23464" r="9101" b="11333"/>
          <a:stretch>
            <a:fillRect/>
          </a:stretch>
        </p:blipFill>
        <p:spPr bwMode="auto">
          <a:xfrm>
            <a:off x="5868144" y="4045182"/>
            <a:ext cx="2626766" cy="281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Z:\Удэгейский язык\ДИАЛОГ КУЛЬТУР народов Амура\2026\команда чивяу\IMG_20260209_093616_9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59624"/>
            <a:ext cx="2033451" cy="271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:\Удэгейский язык\ДИАЛОГ КУЛЬТУР народов Амура\2026\команда чивяу\IMG_20260209_093616_98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676283"/>
            <a:ext cx="2496586" cy="332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Z:\Удэгейский язык\ДИАЛОГ КУЛЬТУР народов Амура\2026\команда чивяу\IMG_20260209_093616_98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267" y="4049742"/>
            <a:ext cx="2048274" cy="273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99571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chemeClr val="accent1"/>
                </a:solidFill>
              </a:rPr>
              <a:t>ЕХЭ</a:t>
            </a:r>
            <a:endParaRPr lang="ru-RU" sz="4800" b="1" dirty="0">
              <a:solidFill>
                <a:schemeClr val="accent1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2"/>
          </p:nvPr>
        </p:nvSpPr>
        <p:spPr>
          <a:xfrm>
            <a:off x="251520" y="2362200"/>
            <a:ext cx="3863280" cy="4019128"/>
          </a:xfrm>
        </p:spPr>
        <p:txBody>
          <a:bodyPr>
            <a:normAutofit/>
          </a:bodyPr>
          <a:lstStyle/>
          <a:p>
            <a:r>
              <a:rPr lang="ru-RU" dirty="0" smtClean="0"/>
              <a:t>Мэнэ </a:t>
            </a:r>
            <a:r>
              <a:rPr lang="ru-RU" dirty="0" err="1" smtClean="0"/>
              <a:t>кампаниду</a:t>
            </a:r>
            <a:endParaRPr lang="ru-RU" dirty="0" smtClean="0"/>
          </a:p>
          <a:p>
            <a:r>
              <a:rPr lang="ru-RU" dirty="0" smtClean="0"/>
              <a:t>Бу булава </a:t>
            </a:r>
            <a:r>
              <a:rPr lang="ru-RU" dirty="0" err="1" smtClean="0"/>
              <a:t>пикилему</a:t>
            </a:r>
            <a:endParaRPr lang="ru-RU" dirty="0" smtClean="0"/>
          </a:p>
          <a:p>
            <a:r>
              <a:rPr lang="ru-RU" dirty="0" smtClean="0"/>
              <a:t>Суни </a:t>
            </a:r>
            <a:r>
              <a:rPr lang="ru-RU" dirty="0" err="1" smtClean="0"/>
              <a:t>амтаи</a:t>
            </a:r>
            <a:r>
              <a:rPr lang="ru-RU" dirty="0" smtClean="0"/>
              <a:t> булава!</a:t>
            </a:r>
          </a:p>
          <a:p>
            <a:r>
              <a:rPr lang="ru-RU" dirty="0" err="1" smtClean="0"/>
              <a:t>Содойди</a:t>
            </a:r>
            <a:r>
              <a:rPr lang="ru-RU" dirty="0" smtClean="0"/>
              <a:t> </a:t>
            </a:r>
            <a:r>
              <a:rPr lang="ru-RU" dirty="0" err="1" smtClean="0"/>
              <a:t>була</a:t>
            </a:r>
            <a:endParaRPr lang="ru-RU" dirty="0" smtClean="0"/>
          </a:p>
          <a:p>
            <a:r>
              <a:rPr lang="ru-RU" dirty="0" err="1" smtClean="0"/>
              <a:t>Косолиди</a:t>
            </a:r>
            <a:r>
              <a:rPr lang="ru-RU" dirty="0" smtClean="0"/>
              <a:t> </a:t>
            </a:r>
            <a:r>
              <a:rPr lang="ru-RU" dirty="0" err="1" smtClean="0"/>
              <a:t>була</a:t>
            </a:r>
            <a:endParaRPr lang="ru-RU" dirty="0" smtClean="0"/>
          </a:p>
          <a:p>
            <a:r>
              <a:rPr lang="ru-RU" dirty="0" err="1" smtClean="0"/>
              <a:t>Чу</a:t>
            </a:r>
            <a:r>
              <a:rPr lang="ru-RU" dirty="0" err="1" smtClean="0">
                <a:latin typeface="Calibri" panose="020F0502020204030204"/>
              </a:rPr>
              <a:t>ʼ</a:t>
            </a:r>
            <a:r>
              <a:rPr lang="ru-RU" dirty="0" err="1" smtClean="0"/>
              <a:t>аиди</a:t>
            </a:r>
            <a:r>
              <a:rPr lang="ru-RU" dirty="0" smtClean="0"/>
              <a:t> </a:t>
            </a:r>
            <a:r>
              <a:rPr lang="ru-RU" dirty="0" err="1" smtClean="0"/>
              <a:t>була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Компетади</a:t>
            </a:r>
            <a:r>
              <a:rPr lang="ru-RU" dirty="0" smtClean="0"/>
              <a:t> </a:t>
            </a:r>
            <a:r>
              <a:rPr lang="ru-RU" dirty="0" err="1" smtClean="0"/>
              <a:t>була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Суни </a:t>
            </a:r>
            <a:r>
              <a:rPr lang="ru-RU" dirty="0" err="1" smtClean="0"/>
              <a:t>амтаи</a:t>
            </a:r>
            <a:r>
              <a:rPr lang="ru-RU" dirty="0" smtClean="0"/>
              <a:t> </a:t>
            </a:r>
            <a:r>
              <a:rPr lang="ru-RU" dirty="0" err="1" smtClean="0"/>
              <a:t>була</a:t>
            </a:r>
            <a:r>
              <a:rPr lang="ru-RU" dirty="0" smtClean="0"/>
              <a:t>!</a:t>
            </a:r>
          </a:p>
          <a:p>
            <a:r>
              <a:rPr lang="ru-RU" dirty="0" smtClean="0"/>
              <a:t>Суни </a:t>
            </a:r>
            <a:r>
              <a:rPr lang="ru-RU" dirty="0" err="1" smtClean="0"/>
              <a:t>сатамуи</a:t>
            </a:r>
            <a:r>
              <a:rPr lang="ru-RU" dirty="0" smtClean="0"/>
              <a:t> </a:t>
            </a:r>
            <a:r>
              <a:rPr lang="ru-RU" dirty="0" err="1" smtClean="0"/>
              <a:t>була</a:t>
            </a:r>
            <a:r>
              <a:rPr lang="ru-RU" dirty="0" smtClean="0"/>
              <a:t>!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4371974" y="2362200"/>
            <a:ext cx="4448498" cy="4019128"/>
          </a:xfrm>
        </p:spPr>
        <p:txBody>
          <a:bodyPr>
            <a:normAutofit/>
          </a:bodyPr>
          <a:lstStyle/>
          <a:p>
            <a:r>
              <a:rPr lang="ru-RU" dirty="0" smtClean="0"/>
              <a:t>Для друзей своих </a:t>
            </a:r>
          </a:p>
          <a:p>
            <a:r>
              <a:rPr lang="ru-RU" dirty="0" smtClean="0"/>
              <a:t>Мы спечём лепёшку</a:t>
            </a:r>
          </a:p>
          <a:p>
            <a:r>
              <a:rPr lang="ru-RU" dirty="0" smtClean="0"/>
              <a:t>Очень вкусную лепёшку!</a:t>
            </a:r>
          </a:p>
          <a:p>
            <a:r>
              <a:rPr lang="ru-RU" dirty="0" smtClean="0"/>
              <a:t>И с черемшой </a:t>
            </a:r>
            <a:r>
              <a:rPr lang="ru-RU" dirty="0" err="1" smtClean="0"/>
              <a:t>була</a:t>
            </a:r>
            <a:r>
              <a:rPr lang="ru-RU" dirty="0" smtClean="0"/>
              <a:t>,</a:t>
            </a:r>
          </a:p>
          <a:p>
            <a:r>
              <a:rPr lang="ru-RU" dirty="0" smtClean="0"/>
              <a:t>Со смородиной </a:t>
            </a:r>
            <a:r>
              <a:rPr lang="ru-RU" dirty="0" err="1" smtClean="0"/>
              <a:t>була</a:t>
            </a:r>
            <a:endParaRPr lang="ru-RU" dirty="0" smtClean="0"/>
          </a:p>
          <a:p>
            <a:r>
              <a:rPr lang="ru-RU" dirty="0" smtClean="0"/>
              <a:t>И с черёмухой </a:t>
            </a:r>
            <a:r>
              <a:rPr lang="ru-RU" dirty="0" err="1" smtClean="0"/>
              <a:t>була</a:t>
            </a:r>
            <a:endParaRPr lang="ru-RU" dirty="0" smtClean="0"/>
          </a:p>
          <a:p>
            <a:r>
              <a:rPr lang="ru-RU" dirty="0" smtClean="0"/>
              <a:t>И с </a:t>
            </a:r>
            <a:r>
              <a:rPr lang="ru-RU" dirty="0" err="1" smtClean="0"/>
              <a:t>конфеткою</a:t>
            </a:r>
            <a:r>
              <a:rPr lang="ru-RU" dirty="0" smtClean="0"/>
              <a:t> </a:t>
            </a:r>
            <a:r>
              <a:rPr lang="ru-RU" dirty="0" err="1" smtClean="0"/>
              <a:t>була</a:t>
            </a:r>
            <a:endParaRPr lang="ru-RU" dirty="0" smtClean="0"/>
          </a:p>
          <a:p>
            <a:r>
              <a:rPr lang="ru-RU" dirty="0" smtClean="0"/>
              <a:t>Очень вкусную </a:t>
            </a:r>
            <a:r>
              <a:rPr lang="ru-RU" dirty="0" err="1" smtClean="0"/>
              <a:t>була</a:t>
            </a:r>
            <a:r>
              <a:rPr lang="ru-RU" dirty="0" smtClean="0"/>
              <a:t>!</a:t>
            </a:r>
          </a:p>
          <a:p>
            <a:r>
              <a:rPr lang="ru-RU" dirty="0" smtClean="0"/>
              <a:t>Очень сладкую </a:t>
            </a:r>
            <a:r>
              <a:rPr lang="ru-RU" dirty="0" err="1" smtClean="0"/>
              <a:t>була</a:t>
            </a:r>
            <a:r>
              <a:rPr lang="ru-RU" dirty="0" smtClean="0"/>
              <a:t>!</a:t>
            </a:r>
          </a:p>
          <a:p>
            <a:endParaRPr lang="ru-RU" sz="1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ru-RU" dirty="0" smtClean="0"/>
              <a:t>БУЛА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ЛЕПЁШКА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7467600" cy="652934"/>
          </a:xfrm>
        </p:spPr>
        <p:txBody>
          <a:bodyPr/>
          <a:lstStyle/>
          <a:p>
            <a:r>
              <a:rPr lang="ru-RU" b="1" dirty="0" smtClean="0"/>
              <a:t>сказка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1196752"/>
            <a:ext cx="8280920" cy="5472608"/>
          </a:xfrm>
        </p:spPr>
        <p:txBody>
          <a:bodyPr>
            <a:no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Шел по дороге юноша и увидел двух людей, которые закусывали, расположившись под деревом. У одного было три лепешки, а у другого пять. Увидели они юношу и пригласили закусить вместе с ними. Юноша с радостью согласился. Когда они съели все лепешки, юноша поблагодарил этих людей, дал им восемь рупий и удалился.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Начали тут люди делить деньги, а поделить-то никак не могут. Один говорит: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Мне причитается пять рупий, потому что я дал пять лепешек.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Нет! - отвечает второй.- Надо все разделить поровну.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Спорили они так, спорили и до того доспорились, что пошли к судье. Тот выслушал их и сказал: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Ты возьми себе пять рупий, а ты - три.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Я не согласен! - возразил тот, у кого было три лепешки.- Пусть он возьмет себе четыре рупии, и я четыре.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 если так,- рассердился судья,- тогда тебе вообще полагается одна рупия.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Почему?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Вас было трое? Трое. Лепешек восемь? Восемь. Если лепешки разделить, то получится двадцать четыре порции, и на долю каждого выйдет по восемь порций. Из трех твоих лепешек вышло девять порций. Восемь из них ты съел сам. Значит, отдал всего одну. А из его пяти лепешек вышло пятнадцать порций. Восемь он съел сам - значит, отдал семь. Вот и выходит, что он должен получить семь рупий, а ты - всего одну!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706090"/>
          </a:xfrm>
        </p:spPr>
        <p:txBody>
          <a:bodyPr/>
          <a:lstStyle/>
          <a:p>
            <a:r>
              <a:rPr lang="ru-RU" b="1" dirty="0" smtClean="0">
                <a:solidFill>
                  <a:schemeClr val="accent1"/>
                </a:solidFill>
              </a:rPr>
              <a:t>Творческий отчёт команды «ЧИВЯУ»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Запросы поступали с </a:t>
            </a:r>
            <a:r>
              <a:rPr lang="ru-RU" dirty="0" err="1" smtClean="0"/>
              <a:t>мессенджера</a:t>
            </a:r>
            <a:r>
              <a:rPr lang="ru-RU" dirty="0" smtClean="0"/>
              <a:t>  «</a:t>
            </a:r>
            <a:r>
              <a:rPr lang="ru-RU" dirty="0" err="1" smtClean="0"/>
              <a:t>Телеграм</a:t>
            </a:r>
            <a:r>
              <a:rPr lang="ru-RU" dirty="0" smtClean="0"/>
              <a:t> канал», «МАХ», на мобильные сообщения.</a:t>
            </a:r>
            <a:endParaRPr lang="ru-RU" dirty="0"/>
          </a:p>
        </p:txBody>
      </p:sp>
      <p:pic>
        <p:nvPicPr>
          <p:cNvPr id="1029" name="Picture 5" descr="C:\Users\User\Desktop\ДИАЛОГ 2026\Screenshot_20260203_093442_MA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932" y="2410702"/>
            <a:ext cx="1881141" cy="407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ДИАЛОГ 2026\Screenshot_20260203_093451_MA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684" y="2459723"/>
            <a:ext cx="1858516" cy="402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ДИАЛОГ 2026\Screenshot_20260203_093442_MA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59723"/>
            <a:ext cx="1743503" cy="377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Desktop\ДИАЛОГ 2026\Screenshot_20260203_093451_MA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460060"/>
            <a:ext cx="1858361" cy="402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467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0" name="Picture 2" descr="C:\Users\User\Desktop\ДИАЛОГ 2026\Screenshot_20260203_093502_MAX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611" y="0"/>
            <a:ext cx="2249365" cy="487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ДИАЛОГ 2026\Screenshot_20260203_093509_MA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535141"/>
            <a:ext cx="2456704" cy="532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ДИАЛОГ 2026\Screenshot_20260203_093515_MA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0"/>
            <a:ext cx="2380243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ДИАЛОГ 2026\Screenshot_20260203_093528_MAX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052736"/>
            <a:ext cx="2614444" cy="566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Поступило 12 вопросов. Мы на все их ответили.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User\Desktop\ДИАЛОГ 2026\Screenshot_20260203_093534_MA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80878"/>
            <a:ext cx="2250980" cy="487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ДИАЛОГ 2026\Screenshot_20260203_093546_MAX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149724"/>
            <a:ext cx="2060536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ДИАЛОГ 2026\Screenshot_20260203_093553_MA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732906"/>
            <a:ext cx="2259943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ru-RU" sz="2800" b="1" cap="none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Наша команда работала со словарями, обращаясь за помощью к </a:t>
            </a:r>
            <a:br>
              <a:rPr lang="ru-RU" sz="2800" b="1" cap="none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cap="none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Андреевой Нелли Ильиничне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67377" y="2033423"/>
            <a:ext cx="4965172" cy="3723879"/>
          </a:xfrm>
          <a:prstGeom prst="rect">
            <a:avLst/>
          </a:prstGeom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3551276" cy="4735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81422" y="404664"/>
            <a:ext cx="7467600" cy="1647056"/>
          </a:xfrm>
        </p:spPr>
        <p:txBody>
          <a:bodyPr>
            <a:noAutofit/>
          </a:bodyPr>
          <a:lstStyle/>
          <a:p>
            <a:r>
              <a:rPr lang="ru-RU" sz="3200" b="1" cap="none" dirty="0">
                <a:solidFill>
                  <a:schemeClr val="accent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Наша команда тесно сотрудничала с носителем удэгейского языка с </a:t>
            </a:r>
            <a:r>
              <a:rPr lang="ru-RU" sz="3200" b="1" cap="none" dirty="0" smtClean="0">
                <a:solidFill>
                  <a:schemeClr val="accent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Кялундзюга</a:t>
            </a:r>
            <a:r>
              <a:rPr lang="ru-RU" sz="3200" b="1" cap="none" dirty="0">
                <a:solidFill>
                  <a:schemeClr val="accent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cap="none" dirty="0" err="1" smtClean="0">
                <a:solidFill>
                  <a:schemeClr val="accent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Онисией</a:t>
            </a:r>
            <a:r>
              <a:rPr lang="ru-RU" sz="3200" b="1" cap="none" dirty="0" smtClean="0">
                <a:solidFill>
                  <a:schemeClr val="accent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cap="none" dirty="0">
                <a:solidFill>
                  <a:schemeClr val="accent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Александровной.</a:t>
            </a:r>
            <a:endParaRPr lang="ru-RU" sz="3200" dirty="0">
              <a:solidFill>
                <a:schemeClr val="accent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822" y="2204864"/>
            <a:ext cx="3387849" cy="4517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66"/>
          <a:stretch>
            <a:fillRect/>
          </a:stretch>
        </p:blipFill>
        <p:spPr bwMode="auto">
          <a:xfrm>
            <a:off x="381422" y="2454796"/>
            <a:ext cx="440055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444" y="1844700"/>
            <a:ext cx="7539608" cy="3960440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ru-RU" b="1" dirty="0" smtClean="0"/>
              <a:t>Какие словарные запросы были самые интересные? </a:t>
            </a:r>
            <a:br>
              <a:rPr lang="ru-RU" b="1" dirty="0" smtClean="0"/>
            </a:br>
            <a:r>
              <a:rPr lang="ru-RU" sz="2200" dirty="0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В предложении </a:t>
            </a:r>
            <a:r>
              <a:rPr lang="ru-RU" sz="2200" b="1" dirty="0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«Черепаха активна ночью». </a:t>
            </a:r>
            <a:r>
              <a:rPr lang="ru-RU" sz="2200" dirty="0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У нас появилось затруднение со слово «активна», поэтому пришлось находить синоним к слову «активна». И получилось два перевода: </a:t>
            </a:r>
            <a:r>
              <a:rPr lang="ru-RU" sz="2200" dirty="0" err="1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Ваӈба</a:t>
            </a:r>
            <a:r>
              <a:rPr lang="ru-RU" sz="2200" dirty="0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ru-RU" sz="2200" dirty="0" err="1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догбоду</a:t>
            </a:r>
            <a:r>
              <a:rPr lang="ru-RU" sz="2200" dirty="0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ru-RU" sz="2200" dirty="0" err="1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диуини</a:t>
            </a:r>
            <a:r>
              <a:rPr lang="ru-RU" sz="2200" dirty="0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. (Черепаха ночью смелая).</a:t>
            </a:r>
            <a:r>
              <a:rPr lang="ru-RU" sz="2200" dirty="0">
                <a:latin typeface="Calibri" panose="020F0502020204030204"/>
                <a:ea typeface="SimSun" panose="02010600030101010101" pitchFamily="2" charset="-122"/>
                <a:cs typeface="Times New Roman" panose="02020603050405020304"/>
              </a:rPr>
              <a:t/>
            </a:r>
            <a:br>
              <a:rPr lang="ru-RU" sz="2200" dirty="0">
                <a:latin typeface="Calibri" panose="020F0502020204030204"/>
                <a:ea typeface="SimSun" panose="02010600030101010101" pitchFamily="2" charset="-122"/>
                <a:cs typeface="Times New Roman" panose="02020603050405020304"/>
              </a:rPr>
            </a:br>
            <a:r>
              <a:rPr lang="ru-RU" sz="2200" dirty="0" err="1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Ва</a:t>
            </a:r>
            <a:r>
              <a:rPr lang="ru-RU" sz="2200" dirty="0" err="1">
                <a:latin typeface="Calibri" panose="020F0502020204030204"/>
                <a:ea typeface="Calibri" panose="020F0502020204030204"/>
                <a:cs typeface="Times New Roman" panose="02020603050405020304"/>
              </a:rPr>
              <a:t>ӈ</a:t>
            </a:r>
            <a:r>
              <a:rPr lang="ru-RU" sz="2200" dirty="0" err="1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ба</a:t>
            </a:r>
            <a:r>
              <a:rPr lang="ru-RU" sz="2200" dirty="0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ru-RU" sz="2200" dirty="0" err="1">
                <a:latin typeface="Calibri" panose="020F0502020204030204"/>
                <a:ea typeface="Calibri" panose="020F0502020204030204"/>
                <a:cs typeface="Times New Roman" panose="02020603050405020304"/>
              </a:rPr>
              <a:t>ӈ</a:t>
            </a:r>
            <a:r>
              <a:rPr lang="ru-RU" sz="2200" dirty="0" err="1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элэни</a:t>
            </a:r>
            <a:r>
              <a:rPr lang="ru-RU" sz="2200" dirty="0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ru-RU" sz="2200" dirty="0" err="1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ингулэ</a:t>
            </a:r>
            <a:r>
              <a:rPr lang="ru-RU" sz="2200" dirty="0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ru-RU" sz="2200" dirty="0" err="1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диэнэйни</a:t>
            </a:r>
            <a:r>
              <a:rPr lang="ru-RU" sz="2200" dirty="0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. (Черепаха ночью быстро двигается).</a:t>
            </a:r>
            <a:r>
              <a:rPr lang="ru-RU" sz="1800" dirty="0">
                <a:latin typeface="Calibri" panose="020F0502020204030204"/>
                <a:ea typeface="SimSun" panose="02010600030101010101" pitchFamily="2" charset="-122"/>
                <a:cs typeface="Times New Roman" panose="02020603050405020304"/>
              </a:rPr>
              <a:t/>
            </a:r>
            <a:br>
              <a:rPr lang="ru-RU" sz="1800" dirty="0">
                <a:latin typeface="Calibri" panose="020F0502020204030204"/>
                <a:ea typeface="SimSun" panose="02010600030101010101" pitchFamily="2" charset="-122"/>
                <a:cs typeface="Times New Roman" panose="02020603050405020304"/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b="1" dirty="0" smtClean="0"/>
              <a:t>Какие самые сложные</a:t>
            </a:r>
            <a:r>
              <a:rPr lang="ru-RU" dirty="0" smtClean="0"/>
              <a:t>?</a:t>
            </a:r>
            <a:br>
              <a:rPr lang="ru-RU" dirty="0" smtClean="0"/>
            </a:br>
            <a:r>
              <a:rPr lang="ru-RU" dirty="0" smtClean="0">
                <a:latin typeface="Times New Roman" panose="02020603050405020304"/>
                <a:ea typeface="SimSun" panose="02010600030101010101" pitchFamily="2" charset="-122"/>
                <a:cs typeface="Times New Roman" panose="02020603050405020304"/>
              </a:rPr>
              <a:t> </a:t>
            </a:r>
            <a:r>
              <a:rPr lang="ru-RU" sz="2200" dirty="0">
                <a:latin typeface="Times New Roman" panose="02020603050405020304"/>
                <a:ea typeface="SimSun" panose="02010600030101010101" pitchFamily="2" charset="-122"/>
                <a:cs typeface="Times New Roman" panose="02020603050405020304"/>
              </a:rPr>
              <a:t>Самыми сложными предложениями со словом «</a:t>
            </a:r>
            <a:r>
              <a:rPr lang="ru-RU" sz="2200" dirty="0" err="1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Адʼау</a:t>
            </a:r>
            <a:r>
              <a:rPr lang="ru-RU" sz="2200" dirty="0">
                <a:latin typeface="Times New Roman" panose="02020603050405020304"/>
                <a:ea typeface="SimSun" panose="02010600030101010101" pitchFamily="2" charset="-122"/>
                <a:cs typeface="Times New Roman" panose="02020603050405020304"/>
              </a:rPr>
              <a:t>» в предложениях были слова, которых нет в словаре удэгейского языка. Например  слово </a:t>
            </a:r>
            <a:r>
              <a:rPr lang="ru-RU" sz="2200" b="1" dirty="0">
                <a:latin typeface="Times New Roman" panose="02020603050405020304"/>
                <a:ea typeface="SimSun" panose="02010600030101010101" pitchFamily="2" charset="-122"/>
                <a:cs typeface="Times New Roman" panose="02020603050405020304"/>
              </a:rPr>
              <a:t>«Детство»</a:t>
            </a:r>
            <a:r>
              <a:rPr lang="ru-RU" sz="2200" dirty="0">
                <a:latin typeface="Times New Roman" panose="02020603050405020304"/>
                <a:ea typeface="SimSun" panose="02010600030101010101" pitchFamily="2" charset="-122"/>
                <a:cs typeface="Times New Roman" panose="02020603050405020304"/>
              </a:rPr>
              <a:t> переведено как, </a:t>
            </a:r>
            <a:r>
              <a:rPr lang="ru-RU" sz="2200" b="1" dirty="0">
                <a:latin typeface="Times New Roman" panose="02020603050405020304"/>
                <a:ea typeface="SimSun" panose="02010600030101010101" pitchFamily="2" charset="-122"/>
                <a:cs typeface="Times New Roman" panose="02020603050405020304"/>
              </a:rPr>
              <a:t>«</a:t>
            </a:r>
            <a:r>
              <a:rPr lang="ru-RU" sz="2200" b="1" dirty="0" err="1">
                <a:latin typeface="Calibri" panose="020F0502020204030204"/>
                <a:ea typeface="Calibri" panose="020F0502020204030204"/>
                <a:cs typeface="Times New Roman" panose="02020603050405020304"/>
              </a:rPr>
              <a:t>Ӈ</a:t>
            </a:r>
            <a:r>
              <a:rPr lang="ru-RU" sz="2200" b="1" dirty="0" err="1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ичʼа</a:t>
            </a:r>
            <a:r>
              <a:rPr lang="ru-RU" sz="2200" b="1" dirty="0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ru-RU" sz="2200" b="1" dirty="0" err="1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няулади</a:t>
            </a:r>
            <a:r>
              <a:rPr lang="ru-RU" sz="2200" b="1" dirty="0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ru-RU" sz="2200" b="1" dirty="0" err="1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биситы</a:t>
            </a:r>
            <a:r>
              <a:rPr lang="ru-RU" sz="2200" b="1" dirty="0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» - </a:t>
            </a:r>
            <a:r>
              <a:rPr lang="ru-RU" sz="2200" dirty="0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это в переводе, когда  дети маленькими были. </a:t>
            </a:r>
            <a:r>
              <a:rPr lang="ru-RU" sz="2200" dirty="0">
                <a:latin typeface="Calibri" panose="020F0502020204030204"/>
                <a:ea typeface="SimSun" panose="02010600030101010101" pitchFamily="2" charset="-122"/>
                <a:cs typeface="Times New Roman" panose="02020603050405020304"/>
              </a:rPr>
              <a:t/>
            </a:r>
            <a:br>
              <a:rPr lang="ru-RU" sz="2200" dirty="0">
                <a:latin typeface="Calibri" panose="020F0502020204030204"/>
                <a:ea typeface="SimSun" panose="02010600030101010101" pitchFamily="2" charset="-122"/>
                <a:cs typeface="Times New Roman" panose="02020603050405020304"/>
              </a:rPr>
            </a:b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6" name="20260207_134955">
            <a:hlinkClick r:id="" action="ppaction://media"/>
          </p:cNvPr>
          <p:cNvPicPr>
            <a:picLocks noGrp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936814"/>
            <a:ext cx="7467600" cy="4200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Z:\Удэгейский язык\ДИАЛОГ КУЛЬТУР народов Амура\2026\команда чивяу\Новая папка\20260207_1341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16330"/>
            <a:ext cx="8595583" cy="6814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7467600" cy="3226370"/>
          </a:xfrm>
        </p:spPr>
        <p:txBody>
          <a:bodyPr>
            <a:normAutofit/>
          </a:bodyPr>
          <a:lstStyle/>
          <a:p>
            <a:pPr algn="ctr"/>
            <a:r>
              <a:rPr lang="ru-RU" sz="4000" b="1" cap="none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АСАСА </a:t>
            </a:r>
            <a:r>
              <a:rPr lang="ru-RU" sz="40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МИНТИВЭ </a:t>
            </a:r>
            <a:r>
              <a:rPr lang="ru-RU" sz="4000" b="1" cap="none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ДОГДЭУ.</a:t>
            </a:r>
            <a:br>
              <a:rPr lang="ru-RU" sz="4000" b="1" cap="none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4000" b="1" cap="none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ru-RU" sz="4000" b="1" cap="none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40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АЯ </a:t>
            </a:r>
            <a:r>
              <a:rPr lang="ru-RU" sz="4000" b="1" cap="none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БИМУ!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332656"/>
            <a:ext cx="6172200" cy="792088"/>
          </a:xfrm>
        </p:spPr>
        <p:txBody>
          <a:bodyPr/>
          <a:lstStyle/>
          <a:p>
            <a:r>
              <a:rPr lang="ru-RU" sz="4400" dirty="0" smtClean="0"/>
              <a:t>Цели и задачи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1772816"/>
            <a:ext cx="7992888" cy="4680520"/>
          </a:xfrm>
        </p:spPr>
        <p:txBody>
          <a:bodyPr>
            <a:noAutofit/>
          </a:bodyPr>
          <a:lstStyle/>
          <a:p>
            <a:r>
              <a:rPr lang="ru-RU" sz="3600" dirty="0" smtClean="0"/>
              <a:t>1</a:t>
            </a:r>
            <a:r>
              <a:rPr lang="ru-RU" sz="3200" dirty="0" smtClean="0"/>
              <a:t>. Хотим познакомить аудиторию со своим удэгейским языком на примере слова «лепёшка»</a:t>
            </a:r>
          </a:p>
          <a:p>
            <a:endParaRPr lang="ru-RU" sz="3200" dirty="0" smtClean="0"/>
          </a:p>
          <a:p>
            <a:r>
              <a:rPr lang="ru-RU" sz="3200" dirty="0" smtClean="0"/>
              <a:t>2. Сохранить и развивать культуру и язык нашего удэгейского народа.</a:t>
            </a:r>
          </a:p>
          <a:p>
            <a:endParaRPr lang="ru-RU" sz="3200" dirty="0" smtClean="0"/>
          </a:p>
          <a:p>
            <a:r>
              <a:rPr lang="ru-RU" sz="3200" dirty="0" smtClean="0"/>
              <a:t>3. Показать обычаи нашего народа.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7704856" cy="6437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7467600" cy="208823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 </a:t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6600" b="1" cap="none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Лепёшка</a:t>
            </a:r>
            <a:br>
              <a:rPr lang="ru-RU" sz="6600" b="1" cap="none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ru-RU" sz="6600" b="1" cap="none" dirty="0" smtClean="0">
                <a:ln w="10541" cmpd="sng">
                  <a:solidFill>
                    <a:srgbClr val="FF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БУЛА</a:t>
            </a:r>
            <a:r>
              <a:rPr lang="ru-RU" sz="6600" b="1" dirty="0">
                <a:solidFill>
                  <a:srgbClr val="002060"/>
                </a:solidFill>
              </a:rPr>
              <a:t/>
            </a:r>
            <a:br>
              <a:rPr lang="ru-RU" sz="6600" b="1" dirty="0">
                <a:solidFill>
                  <a:srgbClr val="002060"/>
                </a:solidFill>
              </a:rPr>
            </a:br>
            <a:endParaRPr lang="ru-RU" sz="6600" b="1" cap="none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2060848"/>
            <a:ext cx="7931224" cy="3960440"/>
          </a:xfrm>
        </p:spPr>
        <p:txBody>
          <a:bodyPr>
            <a:normAutofit fontScale="92500" lnSpcReduction="20000"/>
          </a:bodyPr>
          <a:lstStyle/>
          <a:p>
            <a:pPr indent="449580" algn="just">
              <a:spcAft>
                <a:spcPts val="0"/>
              </a:spcAft>
            </a:pPr>
            <a:r>
              <a:rPr lang="ru-RU" sz="2800" b="1" dirty="0">
                <a:latin typeface="Times New Roman" panose="02020603050405020304"/>
                <a:ea typeface="SimSun" panose="02010600030101010101" pitchFamily="2" charset="-122"/>
                <a:cs typeface="Times New Roman" panose="02020603050405020304"/>
              </a:rPr>
              <a:t>Лепешка — традиционный символ домашнего очага, изобилия и единства семьи. Она служит основным источником энергии, объединяет за столом, используется в ритуалах.</a:t>
            </a:r>
            <a:endParaRPr lang="ru-RU" sz="2800" b="1" dirty="0">
              <a:latin typeface="Calibri" panose="020F0502020204030204"/>
              <a:ea typeface="SimSun" panose="02010600030101010101" pitchFamily="2" charset="-122"/>
              <a:cs typeface="Times New Roman" panose="02020603050405020304"/>
            </a:endParaRPr>
          </a:p>
          <a:p>
            <a:pPr indent="449580" algn="just">
              <a:spcAft>
                <a:spcPts val="0"/>
              </a:spcAft>
            </a:pPr>
            <a:r>
              <a:rPr lang="ru-RU" sz="2800" b="1" dirty="0">
                <a:latin typeface="Times New Roman" panose="02020603050405020304"/>
                <a:ea typeface="SimSun" panose="02010600030101010101" pitchFamily="2" charset="-122"/>
                <a:cs typeface="Times New Roman" panose="02020603050405020304"/>
              </a:rPr>
              <a:t>Лепешка (обычно пресная, из муки) у удэгейцев играла роль важного, но вторичного продукта питания, дополняющего традиционный рацион из рыбы и мяса. Она служила удобной походной едой для охотников, символизировала пищу, приносимую в дар духам природы, и являлась элементом гостеприимства. </a:t>
            </a:r>
            <a:endParaRPr lang="ru-RU" sz="2800" b="1" dirty="0">
              <a:latin typeface="Calibri" panose="020F0502020204030204"/>
              <a:ea typeface="SimSun" panose="02010600030101010101" pitchFamily="2" charset="-122"/>
              <a:cs typeface="Times New Roman" panose="02020603050405020304"/>
            </a:endParaRPr>
          </a:p>
          <a:p>
            <a:pPr marL="0" indent="0" algn="ctr">
              <a:buNone/>
            </a:pP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була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36460" y="620395"/>
            <a:ext cx="1140460" cy="985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2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cap="none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Виды лепёшек: </a:t>
            </a:r>
            <a:endParaRPr lang="ru-RU" sz="4400" b="1" cap="none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834880" cy="487375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Готэ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лепешка из черёмухи</a:t>
            </a:r>
          </a:p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Бобо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пампушки, лепёшки на пару 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915" y="250460"/>
            <a:ext cx="2629765" cy="3495430"/>
          </a:xfrm>
          <a:prstGeom prst="rect">
            <a:avLst/>
          </a:prstGeom>
          <a:ln w="88900" cap="sq" cmpd="thickThin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345" y="3933056"/>
            <a:ext cx="3970839" cy="26431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була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51910" y="2060575"/>
            <a:ext cx="1167765" cy="1114425"/>
          </a:xfrm>
          <a:prstGeom prst="rect">
            <a:avLst/>
          </a:prstGeom>
        </p:spPr>
      </p:pic>
      <p:pic>
        <p:nvPicPr>
          <p:cNvPr id="5" name="була2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31595" y="4653280"/>
            <a:ext cx="1158875" cy="12934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cap="none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B32C16">
                    <a:lumMod val="20000"/>
                    <a:lumOff val="80000"/>
                  </a:srgb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Виды лепёшек: </a:t>
            </a:r>
            <a:endParaRPr lang="ru-RU" dirty="0">
              <a:ln w="18000">
                <a:solidFill>
                  <a:srgbClr val="FF0000"/>
                </a:solidFill>
                <a:prstDash val="solid"/>
                <a:miter lim="800000"/>
              </a:ln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330824" cy="4873752"/>
          </a:xfrm>
        </p:spPr>
        <p:txBody>
          <a:bodyPr/>
          <a:lstStyle/>
          <a:p>
            <a:pPr lvl="0">
              <a:buClr>
                <a:srgbClr val="FE8637"/>
              </a:buClr>
            </a:pPr>
            <a:r>
              <a:rPr lang="ru-RU" sz="2800" b="1" dirty="0">
                <a:solidFill>
                  <a:prstClr val="black"/>
                </a:solidFill>
              </a:rPr>
              <a:t>3</a:t>
            </a:r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Какчима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жареная на масле </a:t>
            </a:r>
          </a:p>
          <a:p>
            <a:pPr lvl="0">
              <a:buClr>
                <a:srgbClr val="FE8637"/>
              </a:buClr>
            </a:pPr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Сило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сиӈку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жареная на костре </a:t>
            </a:r>
          </a:p>
          <a:p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32656"/>
            <a:ext cx="2448272" cy="3282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406" y="4221088"/>
            <a:ext cx="4017133" cy="2204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була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17340" y="1556385"/>
            <a:ext cx="909320" cy="977900"/>
          </a:xfrm>
          <a:prstGeom prst="rect">
            <a:avLst/>
          </a:prstGeom>
        </p:spPr>
      </p:pic>
      <p:pic>
        <p:nvPicPr>
          <p:cNvPr id="5" name="була4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11730" y="4725035"/>
            <a:ext cx="1128395" cy="1069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6360" y="588947"/>
            <a:ext cx="7467600" cy="92211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7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лепёшка</a:t>
            </a:r>
            <a:r>
              <a:rPr lang="ru-RU" sz="6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sz="2200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1196752"/>
            <a:ext cx="7467600" cy="5257800"/>
          </a:xfrm>
        </p:spPr>
        <p:txBody>
          <a:bodyPr>
            <a:normAutofit/>
          </a:bodyPr>
          <a:lstStyle/>
          <a:p>
            <a:r>
              <a:rPr lang="ru-RU" dirty="0"/>
              <a:t>л — [л’] — согласный, мягкий, звонкий </a:t>
            </a:r>
          </a:p>
          <a:p>
            <a:r>
              <a:rPr lang="ru-RU" dirty="0"/>
              <a:t>е — [</a:t>
            </a:r>
            <a:r>
              <a:rPr lang="ru-RU" dirty="0" smtClean="0"/>
              <a:t>и] </a:t>
            </a:r>
            <a:r>
              <a:rPr lang="ru-RU" dirty="0"/>
              <a:t>— гласный, безударный </a:t>
            </a:r>
          </a:p>
          <a:p>
            <a:r>
              <a:rPr lang="ru-RU" dirty="0"/>
              <a:t>п — [п’] — согласный, мягкий, глухой (парный).</a:t>
            </a:r>
          </a:p>
          <a:p>
            <a:r>
              <a:rPr lang="ru-RU" dirty="0"/>
              <a:t>ё — [о́] — гласный, ударный.</a:t>
            </a:r>
          </a:p>
          <a:p>
            <a:r>
              <a:rPr lang="ru-RU" dirty="0"/>
              <a:t>ш — [ш] — согласный, твёрдый, глухой (парный).</a:t>
            </a:r>
          </a:p>
          <a:p>
            <a:r>
              <a:rPr lang="ru-RU" dirty="0"/>
              <a:t>к — [к] — согласный, твёрдый, </a:t>
            </a:r>
            <a:r>
              <a:rPr lang="ru-RU" dirty="0" smtClean="0"/>
              <a:t>глухой</a:t>
            </a:r>
            <a:endParaRPr lang="ru-RU" dirty="0"/>
          </a:p>
          <a:p>
            <a:r>
              <a:rPr lang="ru-RU" dirty="0"/>
              <a:t>а — </a:t>
            </a:r>
            <a:r>
              <a:rPr lang="ru-RU" dirty="0" smtClean="0"/>
              <a:t>[а] </a:t>
            </a:r>
            <a:r>
              <a:rPr lang="ru-RU" dirty="0"/>
              <a:t>— гласный, безударный </a:t>
            </a:r>
          </a:p>
          <a:p>
            <a:r>
              <a:rPr lang="ru-RU" dirty="0"/>
              <a:t>Звуки и буквы: 7 букв, 7 звуков, 3 слога.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>
              <a:spcBef>
                <a:spcPts val="600"/>
              </a:spcBef>
            </a:pPr>
            <a:r>
              <a:rPr lang="ru-RU" sz="6600" b="1" dirty="0">
                <a:solidFill>
                  <a:schemeClr val="accent1"/>
                </a:solidFill>
              </a:rPr>
              <a:t>БУЛА</a:t>
            </a:r>
            <a:r>
              <a:rPr lang="ru-RU" sz="2400" b="1" cap="none" dirty="0">
                <a:solidFill>
                  <a:srgbClr val="002060"/>
                </a:solidFill>
              </a:rPr>
              <a:t/>
            </a:r>
            <a:br>
              <a:rPr lang="ru-RU" sz="2400" b="1" cap="none" dirty="0">
                <a:solidFill>
                  <a:srgbClr val="002060"/>
                </a:solidFill>
              </a:rPr>
            </a:br>
            <a:r>
              <a:rPr lang="ru-RU" b="1" dirty="0" smtClean="0"/>
              <a:t>Транскрипция слова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1484784"/>
            <a:ext cx="8424936" cy="4873752"/>
          </a:xfrm>
        </p:spPr>
        <p:txBody>
          <a:bodyPr>
            <a:normAutofit/>
          </a:bodyPr>
          <a:lstStyle/>
          <a:p>
            <a:r>
              <a:rPr lang="ru-RU" b="1" dirty="0" err="1" smtClean="0"/>
              <a:t>Була</a:t>
            </a:r>
            <a:r>
              <a:rPr lang="ru-RU" b="1" dirty="0" smtClean="0"/>
              <a:t>  </a:t>
            </a:r>
            <a:r>
              <a:rPr lang="ru-RU" dirty="0" smtClean="0"/>
              <a:t>– существительное 2 слога </a:t>
            </a:r>
            <a:r>
              <a:rPr lang="ru-RU" dirty="0" err="1" smtClean="0"/>
              <a:t>бу</a:t>
            </a:r>
            <a:r>
              <a:rPr lang="ru-RU" dirty="0" smtClean="0"/>
              <a:t>-ла, 4 буквы и 4 звука.</a:t>
            </a:r>
          </a:p>
          <a:p>
            <a:r>
              <a:rPr lang="ru-RU" b="1" dirty="0" smtClean="0"/>
              <a:t>Б</a:t>
            </a:r>
            <a:r>
              <a:rPr lang="ru-RU" dirty="0" smtClean="0"/>
              <a:t> -[б] </a:t>
            </a:r>
            <a:r>
              <a:rPr lang="ru-RU" dirty="0"/>
              <a:t>-согласный, звонкий, </a:t>
            </a:r>
            <a:r>
              <a:rPr lang="ru-RU" dirty="0" err="1"/>
              <a:t>игдихи</a:t>
            </a:r>
            <a:r>
              <a:rPr lang="ru-RU" dirty="0"/>
              <a:t> </a:t>
            </a:r>
            <a:r>
              <a:rPr lang="ru-RU" dirty="0" err="1"/>
              <a:t>дагбуванай</a:t>
            </a:r>
            <a:r>
              <a:rPr lang="ru-RU" dirty="0"/>
              <a:t> </a:t>
            </a:r>
            <a:r>
              <a:rPr lang="ru-RU" dirty="0" err="1"/>
              <a:t>уга</a:t>
            </a:r>
            <a:r>
              <a:rPr lang="ru-RU" dirty="0"/>
              <a:t>, боковой, </a:t>
            </a:r>
            <a:r>
              <a:rPr lang="ru-RU" dirty="0" smtClean="0"/>
              <a:t>смычный, шумный, губно-губный.</a:t>
            </a:r>
          </a:p>
          <a:p>
            <a:r>
              <a:rPr lang="ru-RU" b="1" dirty="0" smtClean="0"/>
              <a:t>У</a:t>
            </a:r>
            <a:r>
              <a:rPr lang="ru-RU" dirty="0" smtClean="0"/>
              <a:t>  –</a:t>
            </a:r>
            <a:r>
              <a:rPr lang="ru-RU" dirty="0" smtClean="0">
                <a:solidFill>
                  <a:prstClr val="black"/>
                </a:solidFill>
              </a:rPr>
              <a:t>[у] </a:t>
            </a:r>
            <a:r>
              <a:rPr lang="ru-RU" dirty="0">
                <a:solidFill>
                  <a:prstClr val="black"/>
                </a:solidFill>
              </a:rPr>
              <a:t>-гласный, </a:t>
            </a:r>
            <a:r>
              <a:rPr lang="ru-RU" dirty="0" err="1">
                <a:solidFill>
                  <a:prstClr val="black"/>
                </a:solidFill>
              </a:rPr>
              <a:t>ʒо</a:t>
            </a:r>
            <a:r>
              <a:rPr lang="ru-RU" dirty="0">
                <a:solidFill>
                  <a:prstClr val="black"/>
                </a:solidFill>
              </a:rPr>
              <a:t>: </a:t>
            </a:r>
            <a:r>
              <a:rPr lang="ru-RU" dirty="0" err="1" smtClean="0">
                <a:solidFill>
                  <a:prstClr val="black"/>
                </a:solidFill>
              </a:rPr>
              <a:t>муаӈай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уга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smtClean="0">
                <a:solidFill>
                  <a:prstClr val="black"/>
                </a:solidFill>
              </a:rPr>
              <a:t>верхний </a:t>
            </a:r>
            <a:r>
              <a:rPr lang="ru-RU" dirty="0">
                <a:solidFill>
                  <a:prstClr val="black"/>
                </a:solidFill>
              </a:rPr>
              <a:t>подъём, </a:t>
            </a:r>
            <a:r>
              <a:rPr lang="ru-RU" dirty="0" smtClean="0">
                <a:solidFill>
                  <a:prstClr val="black"/>
                </a:solidFill>
              </a:rPr>
              <a:t>1ряд</a:t>
            </a:r>
            <a:r>
              <a:rPr lang="ru-RU" dirty="0">
                <a:solidFill>
                  <a:prstClr val="black"/>
                </a:solidFill>
              </a:rPr>
              <a:t>.</a:t>
            </a:r>
            <a:endParaRPr lang="ru-RU" dirty="0" smtClean="0"/>
          </a:p>
          <a:p>
            <a:r>
              <a:rPr lang="ru-RU" b="1" dirty="0" smtClean="0"/>
              <a:t>Л</a:t>
            </a:r>
            <a:r>
              <a:rPr lang="ru-RU" dirty="0" smtClean="0"/>
              <a:t>  –</a:t>
            </a:r>
            <a:r>
              <a:rPr lang="ru-RU" dirty="0" smtClean="0">
                <a:solidFill>
                  <a:prstClr val="black"/>
                </a:solidFill>
              </a:rPr>
              <a:t>[л]</a:t>
            </a:r>
            <a:r>
              <a:rPr lang="ru-RU" dirty="0" smtClean="0"/>
              <a:t> </a:t>
            </a:r>
            <a:r>
              <a:rPr lang="ru-RU" dirty="0"/>
              <a:t>-согласный,  </a:t>
            </a:r>
            <a:r>
              <a:rPr lang="ru-RU" dirty="0" smtClean="0"/>
              <a:t>звонкий </a:t>
            </a:r>
            <a:r>
              <a:rPr lang="ru-RU" dirty="0"/>
              <a:t>, </a:t>
            </a:r>
            <a:r>
              <a:rPr lang="ru-RU" dirty="0" err="1">
                <a:solidFill>
                  <a:prstClr val="black"/>
                </a:solidFill>
              </a:rPr>
              <a:t>игдихи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дагбуванай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уга</a:t>
            </a:r>
            <a:r>
              <a:rPr lang="ru-RU" dirty="0" smtClean="0"/>
              <a:t>, сонант боковой, </a:t>
            </a:r>
            <a:r>
              <a:rPr lang="ru-RU" dirty="0" err="1" smtClean="0"/>
              <a:t>передне</a:t>
            </a:r>
            <a:r>
              <a:rPr lang="ru-RU" dirty="0" smtClean="0"/>
              <a:t>-язычный</a:t>
            </a:r>
          </a:p>
          <a:p>
            <a:r>
              <a:rPr lang="ru-RU" b="1" dirty="0" smtClean="0"/>
              <a:t>А </a:t>
            </a:r>
            <a:r>
              <a:rPr lang="ru-RU" dirty="0" smtClean="0"/>
              <a:t> –</a:t>
            </a:r>
            <a:r>
              <a:rPr lang="ru-RU" dirty="0" smtClean="0">
                <a:solidFill>
                  <a:prstClr val="black"/>
                </a:solidFill>
              </a:rPr>
              <a:t>[а] </a:t>
            </a:r>
            <a:r>
              <a:rPr lang="ru-RU" dirty="0">
                <a:solidFill>
                  <a:prstClr val="black"/>
                </a:solidFill>
              </a:rPr>
              <a:t>-гласный, </a:t>
            </a:r>
            <a:r>
              <a:rPr lang="ru-RU" dirty="0" err="1" smtClean="0">
                <a:solidFill>
                  <a:prstClr val="black"/>
                </a:solidFill>
              </a:rPr>
              <a:t>ʒо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муаӈай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уга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smtClean="0">
                <a:solidFill>
                  <a:prstClr val="black"/>
                </a:solidFill>
              </a:rPr>
              <a:t>нижний </a:t>
            </a:r>
            <a:r>
              <a:rPr lang="ru-RU" dirty="0">
                <a:solidFill>
                  <a:prstClr val="black"/>
                </a:solidFill>
              </a:rPr>
              <a:t>подъём, </a:t>
            </a:r>
            <a:r>
              <a:rPr lang="ru-RU" dirty="0" smtClean="0">
                <a:solidFill>
                  <a:prstClr val="black"/>
                </a:solidFill>
              </a:rPr>
              <a:t>2ряд.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ПРЕДЛОЖЕНИЕ 1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3861048"/>
            <a:ext cx="8496944" cy="2612904"/>
          </a:xfrm>
        </p:spPr>
        <p:txBody>
          <a:bodyPr>
            <a:normAutofit/>
          </a:bodyPr>
          <a:lstStyle/>
          <a:p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Мамака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булава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косоли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ʓ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какчимасини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Бабушка пожарила лепёшки со смородиной.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3046452"/>
            <a:ext cx="409118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cap="small" dirty="0" smtClean="0">
                <a:solidFill>
                  <a:srgbClr val="FF0000"/>
                </a:solidFill>
              </a:rPr>
              <a:t>ПРЕДЛОЖЕНИЕ 2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0454" y="1700808"/>
            <a:ext cx="8323993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>
              <a:spcBef>
                <a:spcPts val="600"/>
              </a:spcBef>
              <a:buClr>
                <a:srgbClr val="FE8637"/>
              </a:buClr>
              <a:buSzPct val="70000"/>
              <a:buFont typeface="Wingdings" panose="05000000000000000000"/>
              <a:buChar char=""/>
            </a:pP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 </a:t>
            </a:r>
            <a:r>
              <a:rPr lang="ru-RU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какчимасини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булава.</a:t>
            </a:r>
            <a:endParaRPr lang="ru-RU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lvl="0" indent="-274320">
              <a:spcBef>
                <a:spcPts val="600"/>
              </a:spcBef>
              <a:buClr>
                <a:srgbClr val="FE8637"/>
              </a:buClr>
              <a:buSzPct val="70000"/>
              <a:buFont typeface="Wingdings" panose="05000000000000000000"/>
              <a:buChar char=""/>
            </a:pP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пожарила 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лепёшки.</a:t>
            </a:r>
          </a:p>
        </p:txBody>
      </p:sp>
      <p:pic>
        <p:nvPicPr>
          <p:cNvPr id="6" name="була предл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6280" y="1772920"/>
            <a:ext cx="1087755" cy="934085"/>
          </a:xfrm>
          <a:prstGeom prst="rect">
            <a:avLst/>
          </a:prstGeom>
        </p:spPr>
      </p:pic>
      <p:pic>
        <p:nvPicPr>
          <p:cNvPr id="7" name="була предл2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9520" y="5156835"/>
            <a:ext cx="1089025" cy="1089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</TotalTime>
  <Words>920</Words>
  <Application>Microsoft Office PowerPoint</Application>
  <PresentationFormat>Экран (4:3)</PresentationFormat>
  <Paragraphs>85</Paragraphs>
  <Slides>20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SimSun</vt:lpstr>
      <vt:lpstr>Calibri</vt:lpstr>
      <vt:lpstr>Century Schoolbook</vt:lpstr>
      <vt:lpstr>Times New Roman</vt:lpstr>
      <vt:lpstr>Wingdings</vt:lpstr>
      <vt:lpstr>Wingdings 2</vt:lpstr>
      <vt:lpstr>Эркер</vt:lpstr>
      <vt:lpstr>Проектно-экспертная языковая команда  </vt:lpstr>
      <vt:lpstr>Презентация PowerPoint</vt:lpstr>
      <vt:lpstr>Цели и задачи:</vt:lpstr>
      <vt:lpstr>      Лепёшка БУЛА </vt:lpstr>
      <vt:lpstr>Виды лепёшек: </vt:lpstr>
      <vt:lpstr>Виды лепёшек: </vt:lpstr>
      <vt:lpstr>лепёшка  </vt:lpstr>
      <vt:lpstr>БУЛА Транскрипция слова </vt:lpstr>
      <vt:lpstr>ПРЕДЛОЖЕНИЕ 1</vt:lpstr>
      <vt:lpstr>Способ приготовления була</vt:lpstr>
      <vt:lpstr>ЕХЭ</vt:lpstr>
      <vt:lpstr>сказка</vt:lpstr>
      <vt:lpstr>Творческий отчёт команды «ЧИВЯУ»</vt:lpstr>
      <vt:lpstr>  </vt:lpstr>
      <vt:lpstr>Поступило 12 вопросов. Мы на все их ответили.</vt:lpstr>
      <vt:lpstr>Наша команда работала со словарями, обращаясь за помощью к  Андреевой Нелли Ильиничне </vt:lpstr>
      <vt:lpstr>Наша команда тесно сотрудничала с носителем удэгейского языка с Кялундзюга Онисией Александровной.</vt:lpstr>
      <vt:lpstr>Какие словарные запросы были самые интересные?  В предложении «Черепаха активна ночью». У нас появилось затруднение со слово «активна», поэтому пришлось находить синоним к слову «активна». И получилось два перевода: Ваӈба догбоду диуини. (Черепаха ночью смелая). Ваӈба ӈэлэни ингулэ диэнэйни. (Черепаха ночью быстро двигается).  Какие самые сложные?  Самыми сложными предложениями со словом «Адʼау» в предложениях были слова, которых нет в словаре удэгейского языка. Например  слово «Детство» переведено как, «Ӈичʼа няулади биситы» - это в переводе, когда  дети маленькими были.  </vt:lpstr>
      <vt:lpstr>Презентация PowerPoint</vt:lpstr>
      <vt:lpstr>АСАСА МИНТИВЭ ДОГДЭУ.  АЯ БИМУ!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Татьяна Мальцева</cp:lastModifiedBy>
  <cp:revision>61</cp:revision>
  <dcterms:created xsi:type="dcterms:W3CDTF">2024-02-10T05:42:00Z</dcterms:created>
  <dcterms:modified xsi:type="dcterms:W3CDTF">2026-02-09T09:55:17Z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F9EFB5CF35D04C168D7EA4D8655B50B0</vt:lpwstr>
  </property>
  <property fmtid="{D5CDD505-2E9C-101B-9397-08002B2CF9AE}" pid="3" name="KSOProductBuildVer">
    <vt:lpwstr>1049-11.2.0.11130</vt:lpwstr>
  </property>
</Properties>
</file>